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7" r:id="rId2"/>
    <p:sldId id="258" r:id="rId3"/>
    <p:sldId id="265" r:id="rId4"/>
    <p:sldId id="270" r:id="rId5"/>
    <p:sldId id="271" r:id="rId6"/>
    <p:sldId id="261" r:id="rId7"/>
    <p:sldId id="266" r:id="rId8"/>
    <p:sldId id="267" r:id="rId9"/>
    <p:sldId id="273" r:id="rId10"/>
    <p:sldId id="274" r:id="rId11"/>
    <p:sldId id="275" r:id="rId12"/>
    <p:sldId id="276" r:id="rId13"/>
    <p:sldId id="278" r:id="rId14"/>
    <p:sldId id="262" r:id="rId15"/>
    <p:sldId id="272" r:id="rId16"/>
    <p:sldId id="263" r:id="rId17"/>
    <p:sldId id="264"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15" d="100"/>
          <a:sy n="115" d="100"/>
        </p:scale>
        <p:origin x="43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4E1E8F-7534-477E-AC12-897C4E1BB50B}" type="datetimeFigureOut">
              <a:rPr lang="en-US" smtClean="0"/>
              <a:t>9/26/2024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272F7-4311-41BA-9D14-C61348BF845B}" type="slidenum">
              <a:rPr lang="en-US" smtClean="0"/>
              <a:t>‹#›</a:t>
            </a:fld>
            <a:endParaRPr lang="en-US"/>
          </a:p>
        </p:txBody>
      </p:sp>
    </p:spTree>
    <p:extLst>
      <p:ext uri="{BB962C8B-B14F-4D97-AF65-F5344CB8AC3E}">
        <p14:creationId xmlns:p14="http://schemas.microsoft.com/office/powerpoint/2010/main" val="625649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a:t>Because the stack may contain more than just frames (e.g., function return values or registers saved across calls), it is common to save the caller’s frame pointer as part of the callee’s control information. Each frame points to its caller’s frame on the stack. This pointer is called a dynamic link because it links a frame to its dynamic (runtime) predecessor.</a:t>
            </a:r>
            <a:endParaRPr lang="x-none" dirty="0"/>
          </a:p>
        </p:txBody>
      </p:sp>
    </p:spTree>
    <p:extLst>
      <p:ext uri="{BB962C8B-B14F-4D97-AF65-F5344CB8AC3E}">
        <p14:creationId xmlns:p14="http://schemas.microsoft.com/office/powerpoint/2010/main" val="2441287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6536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2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0281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2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2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1908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2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2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7593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2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4154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1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9968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1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7944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1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8492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1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7028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2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9265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2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2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6355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2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2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1970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2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2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6985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1FB0217-37A7-4F26-A8D3-E39ED2A43CE0}"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A3014-6063-49C6-9FFE-BB60D73436A6}" type="slidenum">
              <a:rPr lang="en-US" smtClean="0"/>
              <a:t>‹#›</a:t>
            </a:fld>
            <a:endParaRPr lang="en-US"/>
          </a:p>
        </p:txBody>
      </p:sp>
    </p:spTree>
    <p:extLst>
      <p:ext uri="{BB962C8B-B14F-4D97-AF65-F5344CB8AC3E}">
        <p14:creationId xmlns:p14="http://schemas.microsoft.com/office/powerpoint/2010/main" val="1773581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FB0217-37A7-4F26-A8D3-E39ED2A43CE0}"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A3014-6063-49C6-9FFE-BB60D73436A6}" type="slidenum">
              <a:rPr lang="en-US" smtClean="0"/>
              <a:t>‹#›</a:t>
            </a:fld>
            <a:endParaRPr lang="en-US"/>
          </a:p>
        </p:txBody>
      </p:sp>
    </p:spTree>
    <p:extLst>
      <p:ext uri="{BB962C8B-B14F-4D97-AF65-F5344CB8AC3E}">
        <p14:creationId xmlns:p14="http://schemas.microsoft.com/office/powerpoint/2010/main" val="4003150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FB0217-37A7-4F26-A8D3-E39ED2A43CE0}"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A3014-6063-49C6-9FFE-BB60D73436A6}" type="slidenum">
              <a:rPr lang="en-US" smtClean="0"/>
              <a:t>‹#›</a:t>
            </a:fld>
            <a:endParaRPr lang="en-US"/>
          </a:p>
        </p:txBody>
      </p:sp>
    </p:spTree>
    <p:extLst>
      <p:ext uri="{BB962C8B-B14F-4D97-AF65-F5344CB8AC3E}">
        <p14:creationId xmlns:p14="http://schemas.microsoft.com/office/powerpoint/2010/main" val="4213948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FB0217-37A7-4F26-A8D3-E39ED2A43CE0}"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A3014-6063-49C6-9FFE-BB60D73436A6}" type="slidenum">
              <a:rPr lang="en-US" smtClean="0"/>
              <a:t>‹#›</a:t>
            </a:fld>
            <a:endParaRPr lang="en-US"/>
          </a:p>
        </p:txBody>
      </p:sp>
    </p:spTree>
    <p:extLst>
      <p:ext uri="{BB962C8B-B14F-4D97-AF65-F5344CB8AC3E}">
        <p14:creationId xmlns:p14="http://schemas.microsoft.com/office/powerpoint/2010/main" val="3400342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FB0217-37A7-4F26-A8D3-E39ED2A43CE0}"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A3014-6063-49C6-9FFE-BB60D73436A6}" type="slidenum">
              <a:rPr lang="en-US" smtClean="0"/>
              <a:t>‹#›</a:t>
            </a:fld>
            <a:endParaRPr lang="en-US"/>
          </a:p>
        </p:txBody>
      </p:sp>
    </p:spTree>
    <p:extLst>
      <p:ext uri="{BB962C8B-B14F-4D97-AF65-F5344CB8AC3E}">
        <p14:creationId xmlns:p14="http://schemas.microsoft.com/office/powerpoint/2010/main" val="2458920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1FB0217-37A7-4F26-A8D3-E39ED2A43CE0}" type="datetimeFigureOut">
              <a:rPr lang="en-US" smtClean="0"/>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A3014-6063-49C6-9FFE-BB60D73436A6}" type="slidenum">
              <a:rPr lang="en-US" smtClean="0"/>
              <a:t>‹#›</a:t>
            </a:fld>
            <a:endParaRPr lang="en-US"/>
          </a:p>
        </p:txBody>
      </p:sp>
    </p:spTree>
    <p:extLst>
      <p:ext uri="{BB962C8B-B14F-4D97-AF65-F5344CB8AC3E}">
        <p14:creationId xmlns:p14="http://schemas.microsoft.com/office/powerpoint/2010/main" val="827620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1FB0217-37A7-4F26-A8D3-E39ED2A43CE0}" type="datetimeFigureOut">
              <a:rPr lang="en-US" smtClean="0"/>
              <a:t>9/26/2024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CA3014-6063-49C6-9FFE-BB60D73436A6}" type="slidenum">
              <a:rPr lang="en-US" smtClean="0"/>
              <a:t>‹#›</a:t>
            </a:fld>
            <a:endParaRPr lang="en-US"/>
          </a:p>
        </p:txBody>
      </p:sp>
    </p:spTree>
    <p:extLst>
      <p:ext uri="{BB962C8B-B14F-4D97-AF65-F5344CB8AC3E}">
        <p14:creationId xmlns:p14="http://schemas.microsoft.com/office/powerpoint/2010/main" val="721718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1FB0217-37A7-4F26-A8D3-E39ED2A43CE0}" type="datetimeFigureOut">
              <a:rPr lang="en-US" smtClean="0"/>
              <a:t>9/26/2024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CA3014-6063-49C6-9FFE-BB60D73436A6}" type="slidenum">
              <a:rPr lang="en-US" smtClean="0"/>
              <a:t>‹#›</a:t>
            </a:fld>
            <a:endParaRPr lang="en-US"/>
          </a:p>
        </p:txBody>
      </p:sp>
    </p:spTree>
    <p:extLst>
      <p:ext uri="{BB962C8B-B14F-4D97-AF65-F5344CB8AC3E}">
        <p14:creationId xmlns:p14="http://schemas.microsoft.com/office/powerpoint/2010/main" val="3242860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FB0217-37A7-4F26-A8D3-E39ED2A43CE0}" type="datetimeFigureOut">
              <a:rPr lang="en-US" smtClean="0"/>
              <a:t>9/26/2024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CA3014-6063-49C6-9FFE-BB60D73436A6}" type="slidenum">
              <a:rPr lang="en-US" smtClean="0"/>
              <a:t>‹#›</a:t>
            </a:fld>
            <a:endParaRPr lang="en-US"/>
          </a:p>
        </p:txBody>
      </p:sp>
    </p:spTree>
    <p:extLst>
      <p:ext uri="{BB962C8B-B14F-4D97-AF65-F5344CB8AC3E}">
        <p14:creationId xmlns:p14="http://schemas.microsoft.com/office/powerpoint/2010/main" val="1995964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FB0217-37A7-4F26-A8D3-E39ED2A43CE0}" type="datetimeFigureOut">
              <a:rPr lang="en-US" smtClean="0"/>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A3014-6063-49C6-9FFE-BB60D73436A6}" type="slidenum">
              <a:rPr lang="en-US" smtClean="0"/>
              <a:t>‹#›</a:t>
            </a:fld>
            <a:endParaRPr lang="en-US"/>
          </a:p>
        </p:txBody>
      </p:sp>
    </p:spTree>
    <p:extLst>
      <p:ext uri="{BB962C8B-B14F-4D97-AF65-F5344CB8AC3E}">
        <p14:creationId xmlns:p14="http://schemas.microsoft.com/office/powerpoint/2010/main" val="3382290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FB0217-37A7-4F26-A8D3-E39ED2A43CE0}" type="datetimeFigureOut">
              <a:rPr lang="en-US" smtClean="0"/>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A3014-6063-49C6-9FFE-BB60D73436A6}" type="slidenum">
              <a:rPr lang="en-US" smtClean="0"/>
              <a:t>‹#›</a:t>
            </a:fld>
            <a:endParaRPr lang="en-US"/>
          </a:p>
        </p:txBody>
      </p:sp>
    </p:spTree>
    <p:extLst>
      <p:ext uri="{BB962C8B-B14F-4D97-AF65-F5344CB8AC3E}">
        <p14:creationId xmlns:p14="http://schemas.microsoft.com/office/powerpoint/2010/main" val="742599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FB0217-37A7-4F26-A8D3-E39ED2A43CE0}" type="datetimeFigureOut">
              <a:rPr lang="en-US" smtClean="0"/>
              <a:t>9/26/2024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CA3014-6063-49C6-9FFE-BB60D73436A6}" type="slidenum">
              <a:rPr lang="en-US" smtClean="0"/>
              <a:t>‹#›</a:t>
            </a:fld>
            <a:endParaRPr lang="en-US"/>
          </a:p>
        </p:txBody>
      </p:sp>
    </p:spTree>
    <p:extLst>
      <p:ext uri="{BB962C8B-B14F-4D97-AF65-F5344CB8AC3E}">
        <p14:creationId xmlns:p14="http://schemas.microsoft.com/office/powerpoint/2010/main" val="3883504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CS 2001 Data Structures</a:t>
            </a:r>
            <a:endParaRPr lang="en-US" dirty="0"/>
          </a:p>
        </p:txBody>
      </p:sp>
      <p:sp>
        <p:nvSpPr>
          <p:cNvPr id="3" name="Subtitle 2"/>
          <p:cNvSpPr>
            <a:spLocks noGrp="1"/>
          </p:cNvSpPr>
          <p:nvPr>
            <p:ph type="subTitle" idx="1"/>
          </p:nvPr>
        </p:nvSpPr>
        <p:spPr/>
        <p:txBody>
          <a:bodyPr/>
          <a:lstStyle/>
          <a:p>
            <a:r>
              <a:rPr lang="en-US" dirty="0" smtClean="0"/>
              <a:t>Recursion and </a:t>
            </a:r>
            <a:r>
              <a:rPr lang="en-US" dirty="0" err="1" smtClean="0"/>
              <a:t>BackTracking</a:t>
            </a:r>
            <a:r>
              <a:rPr lang="en-US" dirty="0" smtClean="0"/>
              <a:t> </a:t>
            </a:r>
            <a:endParaRPr lang="en-US" dirty="0"/>
          </a:p>
        </p:txBody>
      </p:sp>
    </p:spTree>
    <p:extLst>
      <p:ext uri="{BB962C8B-B14F-4D97-AF65-F5344CB8AC3E}">
        <p14:creationId xmlns:p14="http://schemas.microsoft.com/office/powerpoint/2010/main" val="1524791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46283" y="126854"/>
            <a:ext cx="9097512" cy="4351338"/>
          </a:xfrm>
          <a:prstGeom prst="rect">
            <a:avLst/>
          </a:prstGeom>
        </p:spPr>
      </p:pic>
      <p:pic>
        <p:nvPicPr>
          <p:cNvPr id="5" name="Picture 4"/>
          <p:cNvPicPr>
            <a:picLocks noChangeAspect="1"/>
          </p:cNvPicPr>
          <p:nvPr/>
        </p:nvPicPr>
        <p:blipFill>
          <a:blip r:embed="rId3"/>
          <a:stretch>
            <a:fillRect/>
          </a:stretch>
        </p:blipFill>
        <p:spPr>
          <a:xfrm>
            <a:off x="4928532" y="3749419"/>
            <a:ext cx="6152319" cy="3171498"/>
          </a:xfrm>
          <a:prstGeom prst="rect">
            <a:avLst/>
          </a:prstGeom>
        </p:spPr>
      </p:pic>
    </p:spTree>
    <p:extLst>
      <p:ext uri="{BB962C8B-B14F-4D97-AF65-F5344CB8AC3E}">
        <p14:creationId xmlns:p14="http://schemas.microsoft.com/office/powerpoint/2010/main" val="68947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Given array is sorted or not</a:t>
            </a:r>
            <a:endParaRPr lang="en-US" dirty="0"/>
          </a:p>
        </p:txBody>
      </p:sp>
      <p:pic>
        <p:nvPicPr>
          <p:cNvPr id="4" name="Content Placeholder 3"/>
          <p:cNvPicPr>
            <a:picLocks noGrp="1" noChangeAspect="1"/>
          </p:cNvPicPr>
          <p:nvPr>
            <p:ph idx="1"/>
          </p:nvPr>
        </p:nvPicPr>
        <p:blipFill>
          <a:blip r:embed="rId2"/>
          <a:stretch>
            <a:fillRect/>
          </a:stretch>
        </p:blipFill>
        <p:spPr>
          <a:xfrm>
            <a:off x="3317215" y="1825625"/>
            <a:ext cx="5557569" cy="4351338"/>
          </a:xfrm>
          <a:prstGeom prst="rect">
            <a:avLst/>
          </a:prstGeom>
        </p:spPr>
      </p:pic>
    </p:spTree>
    <p:extLst>
      <p:ext uri="{BB962C8B-B14F-4D97-AF65-F5344CB8AC3E}">
        <p14:creationId xmlns:p14="http://schemas.microsoft.com/office/powerpoint/2010/main" val="2566769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Print numbers till n..</a:t>
            </a:r>
            <a:endParaRPr lang="en-US" dirty="0"/>
          </a:p>
        </p:txBody>
      </p:sp>
      <p:sp>
        <p:nvSpPr>
          <p:cNvPr id="3" name="Content Placeholder 2"/>
          <p:cNvSpPr>
            <a:spLocks noGrp="1"/>
          </p:cNvSpPr>
          <p:nvPr>
            <p:ph idx="1"/>
          </p:nvPr>
        </p:nvSpPr>
        <p:spPr/>
        <p:txBody>
          <a:bodyPr/>
          <a:lstStyle/>
          <a:p>
            <a:r>
              <a:rPr lang="en-US" dirty="0" smtClean="0"/>
              <a:t>Decreasing order</a:t>
            </a:r>
          </a:p>
          <a:p>
            <a:endParaRPr lang="en-US" dirty="0"/>
          </a:p>
        </p:txBody>
      </p:sp>
      <p:pic>
        <p:nvPicPr>
          <p:cNvPr id="4" name="Picture 3"/>
          <p:cNvPicPr>
            <a:picLocks noChangeAspect="1"/>
          </p:cNvPicPr>
          <p:nvPr/>
        </p:nvPicPr>
        <p:blipFill>
          <a:blip r:embed="rId2"/>
          <a:stretch>
            <a:fillRect/>
          </a:stretch>
        </p:blipFill>
        <p:spPr>
          <a:xfrm>
            <a:off x="725648" y="2906445"/>
            <a:ext cx="2963410" cy="3191696"/>
          </a:xfrm>
          <a:prstGeom prst="rect">
            <a:avLst/>
          </a:prstGeom>
        </p:spPr>
      </p:pic>
      <p:pic>
        <p:nvPicPr>
          <p:cNvPr id="5" name="Picture 4"/>
          <p:cNvPicPr>
            <a:picLocks noChangeAspect="1"/>
          </p:cNvPicPr>
          <p:nvPr/>
        </p:nvPicPr>
        <p:blipFill>
          <a:blip r:embed="rId3"/>
          <a:stretch>
            <a:fillRect/>
          </a:stretch>
        </p:blipFill>
        <p:spPr>
          <a:xfrm>
            <a:off x="4798890" y="1637696"/>
            <a:ext cx="3965245" cy="4727195"/>
          </a:xfrm>
          <a:prstGeom prst="rect">
            <a:avLst/>
          </a:prstGeom>
        </p:spPr>
      </p:pic>
    </p:spTree>
    <p:extLst>
      <p:ext uri="{BB962C8B-B14F-4D97-AF65-F5344CB8AC3E}">
        <p14:creationId xmlns:p14="http://schemas.microsoft.com/office/powerpoint/2010/main" val="300755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Increasing order</a:t>
            </a:r>
            <a:endParaRPr lang="en-US" dirty="0"/>
          </a:p>
        </p:txBody>
      </p:sp>
      <p:pic>
        <p:nvPicPr>
          <p:cNvPr id="4" name="Content Placeholder 3"/>
          <p:cNvPicPr>
            <a:picLocks noGrp="1" noChangeAspect="1"/>
          </p:cNvPicPr>
          <p:nvPr>
            <p:ph idx="1"/>
          </p:nvPr>
        </p:nvPicPr>
        <p:blipFill>
          <a:blip r:embed="rId2"/>
          <a:stretch>
            <a:fillRect/>
          </a:stretch>
        </p:blipFill>
        <p:spPr>
          <a:xfrm>
            <a:off x="4266651" y="1825625"/>
            <a:ext cx="3658698" cy="4351338"/>
          </a:xfrm>
          <a:prstGeom prst="rect">
            <a:avLst/>
          </a:prstGeom>
        </p:spPr>
      </p:pic>
    </p:spTree>
    <p:extLst>
      <p:ext uri="{BB962C8B-B14F-4D97-AF65-F5344CB8AC3E}">
        <p14:creationId xmlns:p14="http://schemas.microsoft.com/office/powerpoint/2010/main" val="1456254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1D67B-F7C7-4645-9F01-61060910F125}"/>
              </a:ext>
            </a:extLst>
          </p:cNvPr>
          <p:cNvSpPr>
            <a:spLocks noGrp="1"/>
          </p:cNvSpPr>
          <p:nvPr>
            <p:ph type="title"/>
          </p:nvPr>
        </p:nvSpPr>
        <p:spPr/>
        <p:txBody>
          <a:bodyPr/>
          <a:lstStyle/>
          <a:p>
            <a:r>
              <a:rPr lang="en-US" dirty="0"/>
              <a:t>Stack Frame View</a:t>
            </a:r>
            <a:endParaRPr lang="x-none" dirty="0"/>
          </a:p>
        </p:txBody>
      </p:sp>
      <p:sp>
        <p:nvSpPr>
          <p:cNvPr id="3" name="Text Placeholder 2">
            <a:extLst>
              <a:ext uri="{FF2B5EF4-FFF2-40B4-BE49-F238E27FC236}">
                <a16:creationId xmlns:a16="http://schemas.microsoft.com/office/drawing/2014/main" id="{11CC4118-8AA6-4234-968D-7CF79FC81CBD}"/>
              </a:ext>
            </a:extLst>
          </p:cNvPr>
          <p:cNvSpPr>
            <a:spLocks noGrp="1"/>
          </p:cNvSpPr>
          <p:nvPr>
            <p:ph type="body" idx="1"/>
          </p:nvPr>
        </p:nvSpPr>
        <p:spPr/>
        <p:txBody>
          <a:bodyPr/>
          <a:lstStyle/>
          <a:p>
            <a:pPr marL="571500" indent="-342900"/>
            <a:r>
              <a:rPr lang="en-US" dirty="0"/>
              <a:t>Contents of the run-time stack when main() calls function f1(), f1() </a:t>
            </a:r>
          </a:p>
          <a:p>
            <a:pPr indent="0"/>
            <a:r>
              <a:rPr lang="en-US" dirty="0"/>
              <a:t>    calls f2(), and </a:t>
            </a:r>
          </a:p>
          <a:p>
            <a:pPr indent="0"/>
            <a:r>
              <a:rPr lang="en-US" dirty="0"/>
              <a:t>    f2() calls f3().</a:t>
            </a:r>
            <a:endParaRPr lang="x-none" dirty="0"/>
          </a:p>
        </p:txBody>
      </p:sp>
      <p:pic>
        <p:nvPicPr>
          <p:cNvPr id="4" name="Picture 3">
            <a:extLst>
              <a:ext uri="{FF2B5EF4-FFF2-40B4-BE49-F238E27FC236}">
                <a16:creationId xmlns:a16="http://schemas.microsoft.com/office/drawing/2014/main" id="{5FE16E27-EF2A-46D5-95AA-02CD58044AFB}"/>
              </a:ext>
            </a:extLst>
          </p:cNvPr>
          <p:cNvPicPr>
            <a:picLocks noGrp="1" noChangeAspect="1" noChangeArrowheads="1"/>
          </p:cNvPicPr>
          <p:nvPr/>
        </p:nvPicPr>
        <p:blipFill>
          <a:blip r:embed="rId3"/>
          <a:srcRect/>
          <a:stretch>
            <a:fillRect/>
          </a:stretch>
        </p:blipFill>
        <p:spPr bwMode="auto">
          <a:xfrm>
            <a:off x="4874563" y="2403446"/>
            <a:ext cx="5789676" cy="5029200"/>
          </a:xfrm>
          <a:prstGeom prst="rect">
            <a:avLst/>
          </a:prstGeom>
          <a:noFill/>
        </p:spPr>
      </p:pic>
      <p:pic>
        <p:nvPicPr>
          <p:cNvPr id="6" name="Picture 5">
            <a:extLst>
              <a:ext uri="{FF2B5EF4-FFF2-40B4-BE49-F238E27FC236}">
                <a16:creationId xmlns:a16="http://schemas.microsoft.com/office/drawing/2014/main" id="{1BA7D642-4E08-416C-A324-1E66E576E484}"/>
              </a:ext>
            </a:extLst>
          </p:cNvPr>
          <p:cNvPicPr>
            <a:picLocks noChangeAspect="1"/>
          </p:cNvPicPr>
          <p:nvPr/>
        </p:nvPicPr>
        <p:blipFill>
          <a:blip r:embed="rId4"/>
          <a:stretch>
            <a:fillRect/>
          </a:stretch>
        </p:blipFill>
        <p:spPr>
          <a:xfrm>
            <a:off x="1555942" y="3236977"/>
            <a:ext cx="2199195" cy="3556603"/>
          </a:xfrm>
          <a:prstGeom prst="rect">
            <a:avLst/>
          </a:prstGeom>
        </p:spPr>
      </p:pic>
    </p:spTree>
    <p:extLst>
      <p:ext uri="{BB962C8B-B14F-4D97-AF65-F5344CB8AC3E}">
        <p14:creationId xmlns:p14="http://schemas.microsoft.com/office/powerpoint/2010/main" val="3897106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Stack Frames are an implementation of Activation Records. The dynamic link </a:t>
            </a:r>
            <a:r>
              <a:rPr lang="en-US" dirty="0" smtClean="0"/>
              <a:t>tells </a:t>
            </a:r>
            <a:r>
              <a:rPr lang="en-US" dirty="0"/>
              <a:t>you which activation record to return to when the current function is finished.</a:t>
            </a:r>
          </a:p>
        </p:txBody>
      </p:sp>
    </p:spTree>
    <p:extLst>
      <p:ext uri="{BB962C8B-B14F-4D97-AF65-F5344CB8AC3E}">
        <p14:creationId xmlns:p14="http://schemas.microsoft.com/office/powerpoint/2010/main" val="1793923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CAC46-C519-484B-B5D9-B286A34060D1}"/>
              </a:ext>
            </a:extLst>
          </p:cNvPr>
          <p:cNvSpPr>
            <a:spLocks noGrp="1"/>
          </p:cNvSpPr>
          <p:nvPr>
            <p:ph type="title"/>
          </p:nvPr>
        </p:nvSpPr>
        <p:spPr/>
        <p:txBody>
          <a:bodyPr/>
          <a:lstStyle/>
          <a:p>
            <a:r>
              <a:rPr lang="en-US" dirty="0"/>
              <a:t>Recursive Function </a:t>
            </a:r>
            <a:endParaRPr lang="x-none" dirty="0"/>
          </a:p>
        </p:txBody>
      </p:sp>
      <p:sp>
        <p:nvSpPr>
          <p:cNvPr id="3" name="Text Placeholder 2">
            <a:extLst>
              <a:ext uri="{FF2B5EF4-FFF2-40B4-BE49-F238E27FC236}">
                <a16:creationId xmlns:a16="http://schemas.microsoft.com/office/drawing/2014/main" id="{F029D022-06D9-47B2-B1B9-E7B38D79C23F}"/>
              </a:ext>
            </a:extLst>
          </p:cNvPr>
          <p:cNvSpPr>
            <a:spLocks noGrp="1"/>
          </p:cNvSpPr>
          <p:nvPr>
            <p:ph type="body" idx="1"/>
          </p:nvPr>
        </p:nvSpPr>
        <p:spPr>
          <a:xfrm>
            <a:off x="1945640" y="1326483"/>
            <a:ext cx="7789672" cy="3716654"/>
          </a:xfrm>
        </p:spPr>
        <p:txBody>
          <a:bodyPr/>
          <a:lstStyle/>
          <a:p>
            <a:pPr marL="571500" indent="-342900"/>
            <a:r>
              <a:rPr lang="en-US" dirty="0"/>
              <a:t>A power function is defined in term of recursive definition and non recursive.</a:t>
            </a:r>
            <a:endParaRPr lang="x-none" dirty="0"/>
          </a:p>
        </p:txBody>
      </p:sp>
      <p:pic>
        <p:nvPicPr>
          <p:cNvPr id="5" name="Picture 4">
            <a:extLst>
              <a:ext uri="{FF2B5EF4-FFF2-40B4-BE49-F238E27FC236}">
                <a16:creationId xmlns:a16="http://schemas.microsoft.com/office/drawing/2014/main" id="{0F5DBBAA-7E55-4B67-811A-FEC51B4BDF7F}"/>
              </a:ext>
            </a:extLst>
          </p:cNvPr>
          <p:cNvPicPr>
            <a:picLocks noChangeAspect="1"/>
          </p:cNvPicPr>
          <p:nvPr/>
        </p:nvPicPr>
        <p:blipFill>
          <a:blip r:embed="rId2"/>
          <a:stretch>
            <a:fillRect/>
          </a:stretch>
        </p:blipFill>
        <p:spPr>
          <a:xfrm>
            <a:off x="5840476" y="3242977"/>
            <a:ext cx="4041140" cy="3058726"/>
          </a:xfrm>
          <a:prstGeom prst="rect">
            <a:avLst/>
          </a:prstGeom>
        </p:spPr>
      </p:pic>
      <p:pic>
        <p:nvPicPr>
          <p:cNvPr id="7" name="Picture 6">
            <a:extLst>
              <a:ext uri="{FF2B5EF4-FFF2-40B4-BE49-F238E27FC236}">
                <a16:creationId xmlns:a16="http://schemas.microsoft.com/office/drawing/2014/main" id="{0AC86F8B-53DF-4051-A12E-677FC1B22B4C}"/>
              </a:ext>
            </a:extLst>
          </p:cNvPr>
          <p:cNvPicPr>
            <a:picLocks noChangeAspect="1"/>
          </p:cNvPicPr>
          <p:nvPr/>
        </p:nvPicPr>
        <p:blipFill>
          <a:blip r:embed="rId3"/>
          <a:stretch>
            <a:fillRect/>
          </a:stretch>
        </p:blipFill>
        <p:spPr>
          <a:xfrm>
            <a:off x="1945640" y="2126564"/>
            <a:ext cx="3727957" cy="3058726"/>
          </a:xfrm>
          <a:prstGeom prst="rect">
            <a:avLst/>
          </a:prstGeom>
        </p:spPr>
      </p:pic>
      <p:pic>
        <p:nvPicPr>
          <p:cNvPr id="9" name="Picture 8">
            <a:extLst>
              <a:ext uri="{FF2B5EF4-FFF2-40B4-BE49-F238E27FC236}">
                <a16:creationId xmlns:a16="http://schemas.microsoft.com/office/drawing/2014/main" id="{014B11B5-EC99-447D-94CF-CE4ABB0FE01C}"/>
              </a:ext>
            </a:extLst>
          </p:cNvPr>
          <p:cNvPicPr>
            <a:picLocks noChangeAspect="1"/>
          </p:cNvPicPr>
          <p:nvPr/>
        </p:nvPicPr>
        <p:blipFill>
          <a:blip r:embed="rId4"/>
          <a:stretch>
            <a:fillRect/>
          </a:stretch>
        </p:blipFill>
        <p:spPr>
          <a:xfrm>
            <a:off x="6927344" y="1863812"/>
            <a:ext cx="2807968" cy="1035091"/>
          </a:xfrm>
          <a:prstGeom prst="rect">
            <a:avLst/>
          </a:prstGeom>
        </p:spPr>
      </p:pic>
      <p:pic>
        <p:nvPicPr>
          <p:cNvPr id="11" name="Picture 10">
            <a:extLst>
              <a:ext uri="{FF2B5EF4-FFF2-40B4-BE49-F238E27FC236}">
                <a16:creationId xmlns:a16="http://schemas.microsoft.com/office/drawing/2014/main" id="{BA0AB535-9484-4CDF-B881-9ED00639D958}"/>
              </a:ext>
            </a:extLst>
          </p:cNvPr>
          <p:cNvPicPr>
            <a:picLocks noChangeAspect="1"/>
          </p:cNvPicPr>
          <p:nvPr/>
        </p:nvPicPr>
        <p:blipFill>
          <a:blip r:embed="rId5"/>
          <a:stretch>
            <a:fillRect/>
          </a:stretch>
        </p:blipFill>
        <p:spPr>
          <a:xfrm>
            <a:off x="1551938" y="5455249"/>
            <a:ext cx="4288538" cy="1428114"/>
          </a:xfrm>
          <a:prstGeom prst="rect">
            <a:avLst/>
          </a:prstGeom>
        </p:spPr>
      </p:pic>
    </p:spTree>
    <p:extLst>
      <p:ext uri="{BB962C8B-B14F-4D97-AF65-F5344CB8AC3E}">
        <p14:creationId xmlns:p14="http://schemas.microsoft.com/office/powerpoint/2010/main" val="1413645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80F6E-2373-4804-8679-5109B12290FE}"/>
              </a:ext>
            </a:extLst>
          </p:cNvPr>
          <p:cNvSpPr>
            <a:spLocks noGrp="1"/>
          </p:cNvSpPr>
          <p:nvPr>
            <p:ph type="title"/>
          </p:nvPr>
        </p:nvSpPr>
        <p:spPr/>
        <p:txBody>
          <a:bodyPr/>
          <a:lstStyle/>
          <a:p>
            <a:r>
              <a:rPr lang="en-US" dirty="0"/>
              <a:t>Stack frame in-depth view</a:t>
            </a:r>
            <a:endParaRPr lang="x-none" dirty="0"/>
          </a:p>
        </p:txBody>
      </p:sp>
      <p:sp>
        <p:nvSpPr>
          <p:cNvPr id="3" name="Text Placeholder 2">
            <a:extLst>
              <a:ext uri="{FF2B5EF4-FFF2-40B4-BE49-F238E27FC236}">
                <a16:creationId xmlns:a16="http://schemas.microsoft.com/office/drawing/2014/main" id="{4BD33122-7E57-4B3C-A56F-D8814EBECA8C}"/>
              </a:ext>
            </a:extLst>
          </p:cNvPr>
          <p:cNvSpPr>
            <a:spLocks noGrp="1"/>
          </p:cNvSpPr>
          <p:nvPr>
            <p:ph type="body" idx="1"/>
          </p:nvPr>
        </p:nvSpPr>
        <p:spPr/>
        <p:txBody>
          <a:bodyPr/>
          <a:lstStyle/>
          <a:p>
            <a:endParaRPr lang="x-none"/>
          </a:p>
        </p:txBody>
      </p:sp>
      <p:pic>
        <p:nvPicPr>
          <p:cNvPr id="5" name="Picture 4">
            <a:extLst>
              <a:ext uri="{FF2B5EF4-FFF2-40B4-BE49-F238E27FC236}">
                <a16:creationId xmlns:a16="http://schemas.microsoft.com/office/drawing/2014/main" id="{709F32A1-EC39-4ABC-8EBC-63816381926F}"/>
              </a:ext>
            </a:extLst>
          </p:cNvPr>
          <p:cNvPicPr>
            <a:picLocks noChangeAspect="1"/>
          </p:cNvPicPr>
          <p:nvPr/>
        </p:nvPicPr>
        <p:blipFill>
          <a:blip r:embed="rId2"/>
          <a:stretch>
            <a:fillRect/>
          </a:stretch>
        </p:blipFill>
        <p:spPr>
          <a:xfrm>
            <a:off x="1945641" y="1326483"/>
            <a:ext cx="6707505" cy="4926348"/>
          </a:xfrm>
          <a:prstGeom prst="rect">
            <a:avLst/>
          </a:prstGeom>
        </p:spPr>
      </p:pic>
    </p:spTree>
    <p:extLst>
      <p:ext uri="{BB962C8B-B14F-4D97-AF65-F5344CB8AC3E}">
        <p14:creationId xmlns:p14="http://schemas.microsoft.com/office/powerpoint/2010/main" val="3049079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Find the first and last occurrence of an element using recursion</a:t>
            </a:r>
          </a:p>
        </p:txBody>
      </p:sp>
      <p:pic>
        <p:nvPicPr>
          <p:cNvPr id="4" name="Content Placeholder 3"/>
          <p:cNvPicPr>
            <a:picLocks noGrp="1" noChangeAspect="1"/>
          </p:cNvPicPr>
          <p:nvPr>
            <p:ph idx="1"/>
          </p:nvPr>
        </p:nvPicPr>
        <p:blipFill>
          <a:blip r:embed="rId2"/>
          <a:stretch>
            <a:fillRect/>
          </a:stretch>
        </p:blipFill>
        <p:spPr>
          <a:xfrm>
            <a:off x="3398672" y="1524700"/>
            <a:ext cx="4094363" cy="4525963"/>
          </a:xfrm>
          <a:prstGeom prst="rect">
            <a:avLst/>
          </a:prstGeom>
        </p:spPr>
      </p:pic>
    </p:spTree>
    <p:extLst>
      <p:ext uri="{BB962C8B-B14F-4D97-AF65-F5344CB8AC3E}">
        <p14:creationId xmlns:p14="http://schemas.microsoft.com/office/powerpoint/2010/main" val="2909291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F20F7-4CBC-491E-8034-A5F142CDCD16}"/>
              </a:ext>
            </a:extLst>
          </p:cNvPr>
          <p:cNvSpPr>
            <a:spLocks noGrp="1"/>
          </p:cNvSpPr>
          <p:nvPr>
            <p:ph type="title"/>
          </p:nvPr>
        </p:nvSpPr>
        <p:spPr>
          <a:xfrm>
            <a:off x="1945641" y="116790"/>
            <a:ext cx="8186419" cy="1428115"/>
          </a:xfrm>
        </p:spPr>
        <p:txBody>
          <a:bodyPr/>
          <a:lstStyle/>
          <a:p>
            <a:r>
              <a:rPr lang="en-US" dirty="0"/>
              <a:t>Classification of Recursion </a:t>
            </a:r>
            <a:endParaRPr lang="x-none" dirty="0"/>
          </a:p>
        </p:txBody>
      </p:sp>
      <p:sp>
        <p:nvSpPr>
          <p:cNvPr id="3" name="Text Placeholder 2">
            <a:extLst>
              <a:ext uri="{FF2B5EF4-FFF2-40B4-BE49-F238E27FC236}">
                <a16:creationId xmlns:a16="http://schemas.microsoft.com/office/drawing/2014/main" id="{544B42B9-AF7B-4460-8073-1EC14E2BB2F5}"/>
              </a:ext>
            </a:extLst>
          </p:cNvPr>
          <p:cNvSpPr>
            <a:spLocks noGrp="1"/>
          </p:cNvSpPr>
          <p:nvPr>
            <p:ph idx="1"/>
          </p:nvPr>
        </p:nvSpPr>
        <p:spPr/>
        <p:txBody>
          <a:bodyPr/>
          <a:lstStyle/>
          <a:p>
            <a:endParaRPr lang="en-US" dirty="0"/>
          </a:p>
          <a:p>
            <a:pPr marL="571500" indent="-342900"/>
            <a:r>
              <a:rPr lang="en-US" dirty="0"/>
              <a:t>Tail vs. Non-Tail </a:t>
            </a:r>
          </a:p>
          <a:p>
            <a:pPr marL="571500" indent="-342900"/>
            <a:r>
              <a:rPr lang="en-US" dirty="0"/>
              <a:t>Direct vs. Indirect  </a:t>
            </a:r>
          </a:p>
          <a:p>
            <a:pPr marL="571500" indent="-342900"/>
            <a:r>
              <a:rPr lang="en-US" dirty="0"/>
              <a:t>Simple vs. Excessive </a:t>
            </a:r>
          </a:p>
          <a:p>
            <a:pPr marL="571500" indent="-342900"/>
            <a:r>
              <a:rPr lang="en-US" dirty="0"/>
              <a:t>Nested Recursion </a:t>
            </a:r>
            <a:endParaRPr lang="x-none" dirty="0"/>
          </a:p>
        </p:txBody>
      </p:sp>
    </p:spTree>
    <p:extLst>
      <p:ext uri="{BB962C8B-B14F-4D97-AF65-F5344CB8AC3E}">
        <p14:creationId xmlns:p14="http://schemas.microsoft.com/office/powerpoint/2010/main" val="2755203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a:t>What is Recursion ?</a:t>
            </a:r>
          </a:p>
          <a:p>
            <a:r>
              <a:rPr lang="en-US" dirty="0"/>
              <a:t>Why is Recursion Important ? What are the resource requirements for recursion?</a:t>
            </a:r>
          </a:p>
          <a:p>
            <a:r>
              <a:rPr lang="en-US" dirty="0"/>
              <a:t>An Example program with function calls and recursion implementation? How are recursive functions different from normal non-recursive functions? </a:t>
            </a:r>
          </a:p>
          <a:p>
            <a:r>
              <a:rPr lang="en-US" dirty="0"/>
              <a:t>Stack Frame? Activation Records? Dynamic Link? </a:t>
            </a:r>
          </a:p>
          <a:p>
            <a:r>
              <a:rPr lang="en-US" dirty="0"/>
              <a:t>Anatomy of a Recursive Call, </a:t>
            </a:r>
          </a:p>
          <a:p>
            <a:endParaRPr lang="en-US" dirty="0"/>
          </a:p>
        </p:txBody>
      </p:sp>
    </p:spTree>
    <p:extLst>
      <p:ext uri="{BB962C8B-B14F-4D97-AF65-F5344CB8AC3E}">
        <p14:creationId xmlns:p14="http://schemas.microsoft.com/office/powerpoint/2010/main" val="1561029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FA3FD-39B0-4F49-96F5-10E2A7D9E219}"/>
              </a:ext>
            </a:extLst>
          </p:cNvPr>
          <p:cNvSpPr>
            <a:spLocks noGrp="1"/>
          </p:cNvSpPr>
          <p:nvPr>
            <p:ph type="title"/>
          </p:nvPr>
        </p:nvSpPr>
        <p:spPr>
          <a:xfrm>
            <a:off x="1945641" y="116790"/>
            <a:ext cx="8186419" cy="1428115"/>
          </a:xfrm>
        </p:spPr>
        <p:txBody>
          <a:bodyPr/>
          <a:lstStyle/>
          <a:p>
            <a:r>
              <a:rPr lang="en-US" dirty="0"/>
              <a:t>Tail Recursion</a:t>
            </a:r>
            <a:endParaRPr lang="x-none" dirty="0"/>
          </a:p>
        </p:txBody>
      </p:sp>
      <p:sp>
        <p:nvSpPr>
          <p:cNvPr id="3" name="Text Placeholder 2">
            <a:extLst>
              <a:ext uri="{FF2B5EF4-FFF2-40B4-BE49-F238E27FC236}">
                <a16:creationId xmlns:a16="http://schemas.microsoft.com/office/drawing/2014/main" id="{88BAD6E7-CCAC-4A57-B698-8B93E921525E}"/>
              </a:ext>
            </a:extLst>
          </p:cNvPr>
          <p:cNvSpPr>
            <a:spLocks noGrp="1"/>
          </p:cNvSpPr>
          <p:nvPr>
            <p:ph idx="1"/>
          </p:nvPr>
        </p:nvSpPr>
        <p:spPr/>
        <p:txBody>
          <a:bodyPr/>
          <a:lstStyle/>
          <a:p>
            <a:pPr marL="571500" indent="-342900"/>
            <a:r>
              <a:rPr lang="en-US" dirty="0"/>
              <a:t>Tail Recursion is characterized by the use of only one recursive call at the very end of a function implementation. </a:t>
            </a:r>
          </a:p>
          <a:p>
            <a:pPr marL="571500" indent="-342900"/>
            <a:r>
              <a:rPr lang="en-US" dirty="0"/>
              <a:t>This means when a recursive call is invoked there is no work left for the previous call.</a:t>
            </a:r>
          </a:p>
          <a:p>
            <a:pPr marL="571500" indent="-342900"/>
            <a:r>
              <a:rPr lang="en-US" dirty="0"/>
              <a:t>Moreover, there is no pending recursive calls, either direct or indirect.</a:t>
            </a:r>
          </a:p>
          <a:p>
            <a:pPr marL="571500" indent="-342900"/>
            <a:endParaRPr lang="x-none" dirty="0"/>
          </a:p>
        </p:txBody>
      </p:sp>
      <p:pic>
        <p:nvPicPr>
          <p:cNvPr id="5" name="Picture 4">
            <a:extLst>
              <a:ext uri="{FF2B5EF4-FFF2-40B4-BE49-F238E27FC236}">
                <a16:creationId xmlns:a16="http://schemas.microsoft.com/office/drawing/2014/main" id="{DD2229FE-6735-4974-8BA6-BF0D0036C152}"/>
              </a:ext>
            </a:extLst>
          </p:cNvPr>
          <p:cNvPicPr>
            <a:picLocks noChangeAspect="1"/>
          </p:cNvPicPr>
          <p:nvPr/>
        </p:nvPicPr>
        <p:blipFill>
          <a:blip r:embed="rId2"/>
          <a:stretch>
            <a:fillRect/>
          </a:stretch>
        </p:blipFill>
        <p:spPr>
          <a:xfrm>
            <a:off x="2751208" y="4556480"/>
            <a:ext cx="2459419" cy="1428114"/>
          </a:xfrm>
          <a:prstGeom prst="rect">
            <a:avLst/>
          </a:prstGeom>
        </p:spPr>
      </p:pic>
      <p:pic>
        <p:nvPicPr>
          <p:cNvPr id="7" name="Picture 6">
            <a:extLst>
              <a:ext uri="{FF2B5EF4-FFF2-40B4-BE49-F238E27FC236}">
                <a16:creationId xmlns:a16="http://schemas.microsoft.com/office/drawing/2014/main" id="{2CCB4382-C73D-481B-97C1-487DFDD520D0}"/>
              </a:ext>
            </a:extLst>
          </p:cNvPr>
          <p:cNvPicPr>
            <a:picLocks noChangeAspect="1"/>
          </p:cNvPicPr>
          <p:nvPr/>
        </p:nvPicPr>
        <p:blipFill>
          <a:blip r:embed="rId3"/>
          <a:stretch>
            <a:fillRect/>
          </a:stretch>
        </p:blipFill>
        <p:spPr>
          <a:xfrm>
            <a:off x="6785471" y="4792365"/>
            <a:ext cx="2459419" cy="1428114"/>
          </a:xfrm>
          <a:prstGeom prst="rect">
            <a:avLst/>
          </a:prstGeom>
        </p:spPr>
      </p:pic>
    </p:spTree>
    <p:extLst>
      <p:ext uri="{BB962C8B-B14F-4D97-AF65-F5344CB8AC3E}">
        <p14:creationId xmlns:p14="http://schemas.microsoft.com/office/powerpoint/2010/main" val="2150882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B483C-7505-49FB-BD9D-847E2F6532AB}"/>
              </a:ext>
            </a:extLst>
          </p:cNvPr>
          <p:cNvSpPr>
            <a:spLocks noGrp="1"/>
          </p:cNvSpPr>
          <p:nvPr>
            <p:ph type="title"/>
          </p:nvPr>
        </p:nvSpPr>
        <p:spPr>
          <a:xfrm>
            <a:off x="1945641" y="116790"/>
            <a:ext cx="8186419" cy="1428115"/>
          </a:xfrm>
        </p:spPr>
        <p:txBody>
          <a:bodyPr/>
          <a:lstStyle/>
          <a:p>
            <a:r>
              <a:rPr lang="en-US" dirty="0"/>
              <a:t>Non tail recursion example</a:t>
            </a:r>
            <a:endParaRPr lang="x-none" dirty="0"/>
          </a:p>
        </p:txBody>
      </p:sp>
      <p:sp>
        <p:nvSpPr>
          <p:cNvPr id="3" name="Text Placeholder 2">
            <a:extLst>
              <a:ext uri="{FF2B5EF4-FFF2-40B4-BE49-F238E27FC236}">
                <a16:creationId xmlns:a16="http://schemas.microsoft.com/office/drawing/2014/main" id="{BF4349D8-4665-49CF-B155-C30B1784109F}"/>
              </a:ext>
            </a:extLst>
          </p:cNvPr>
          <p:cNvSpPr>
            <a:spLocks noGrp="1"/>
          </p:cNvSpPr>
          <p:nvPr>
            <p:ph idx="1"/>
          </p:nvPr>
        </p:nvSpPr>
        <p:spPr>
          <a:xfrm>
            <a:off x="1945640" y="1326483"/>
            <a:ext cx="7478776" cy="3716654"/>
          </a:xfrm>
        </p:spPr>
        <p:txBody>
          <a:bodyPr/>
          <a:lstStyle/>
          <a:p>
            <a:pPr marL="571500" indent="-342900"/>
            <a:r>
              <a:rPr lang="en-US" dirty="0"/>
              <a:t>Non-Tail recursion is characterized by the fact that there is still some work left for the first call and a recursive </a:t>
            </a:r>
            <a:r>
              <a:rPr lang="en-US" dirty="0" err="1"/>
              <a:t>selfcall</a:t>
            </a:r>
            <a:r>
              <a:rPr lang="en-US" dirty="0"/>
              <a:t> is invoked. </a:t>
            </a:r>
            <a:endParaRPr lang="x-none" dirty="0"/>
          </a:p>
        </p:txBody>
      </p:sp>
      <p:pic>
        <p:nvPicPr>
          <p:cNvPr id="5" name="Picture 4">
            <a:extLst>
              <a:ext uri="{FF2B5EF4-FFF2-40B4-BE49-F238E27FC236}">
                <a16:creationId xmlns:a16="http://schemas.microsoft.com/office/drawing/2014/main" id="{E9A51D4B-9822-4D74-8B07-907D5C584378}"/>
              </a:ext>
            </a:extLst>
          </p:cNvPr>
          <p:cNvPicPr>
            <a:picLocks noChangeAspect="1"/>
          </p:cNvPicPr>
          <p:nvPr/>
        </p:nvPicPr>
        <p:blipFill>
          <a:blip r:embed="rId2"/>
          <a:stretch>
            <a:fillRect/>
          </a:stretch>
        </p:blipFill>
        <p:spPr>
          <a:xfrm>
            <a:off x="2481262" y="2703851"/>
            <a:ext cx="2426018" cy="1776709"/>
          </a:xfrm>
          <a:prstGeom prst="rect">
            <a:avLst/>
          </a:prstGeom>
        </p:spPr>
      </p:pic>
      <p:pic>
        <p:nvPicPr>
          <p:cNvPr id="7" name="Picture 6">
            <a:extLst>
              <a:ext uri="{FF2B5EF4-FFF2-40B4-BE49-F238E27FC236}">
                <a16:creationId xmlns:a16="http://schemas.microsoft.com/office/drawing/2014/main" id="{98452F5B-5BA7-4082-9893-9055503117A3}"/>
              </a:ext>
            </a:extLst>
          </p:cNvPr>
          <p:cNvPicPr>
            <a:picLocks noChangeAspect="1"/>
          </p:cNvPicPr>
          <p:nvPr/>
        </p:nvPicPr>
        <p:blipFill>
          <a:blip r:embed="rId3"/>
          <a:stretch>
            <a:fillRect/>
          </a:stretch>
        </p:blipFill>
        <p:spPr>
          <a:xfrm>
            <a:off x="5685028" y="2703850"/>
            <a:ext cx="3611372" cy="2142470"/>
          </a:xfrm>
          <a:prstGeom prst="rect">
            <a:avLst/>
          </a:prstGeom>
        </p:spPr>
      </p:pic>
    </p:spTree>
    <p:extLst>
      <p:ext uri="{BB962C8B-B14F-4D97-AF65-F5344CB8AC3E}">
        <p14:creationId xmlns:p14="http://schemas.microsoft.com/office/powerpoint/2010/main" val="1235039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B111E-F04F-4EE2-BEA0-60B07FC13951}"/>
              </a:ext>
            </a:extLst>
          </p:cNvPr>
          <p:cNvSpPr>
            <a:spLocks noGrp="1"/>
          </p:cNvSpPr>
          <p:nvPr>
            <p:ph type="title"/>
          </p:nvPr>
        </p:nvSpPr>
        <p:spPr>
          <a:xfrm>
            <a:off x="1945641" y="116790"/>
            <a:ext cx="8186419" cy="1428115"/>
          </a:xfrm>
        </p:spPr>
        <p:txBody>
          <a:bodyPr/>
          <a:lstStyle/>
          <a:p>
            <a:r>
              <a:rPr lang="en-US" dirty="0"/>
              <a:t>Tail vs Non Tail Recursion</a:t>
            </a:r>
            <a:endParaRPr lang="x-none" dirty="0"/>
          </a:p>
        </p:txBody>
      </p:sp>
      <p:sp>
        <p:nvSpPr>
          <p:cNvPr id="3" name="Text Placeholder 2">
            <a:extLst>
              <a:ext uri="{FF2B5EF4-FFF2-40B4-BE49-F238E27FC236}">
                <a16:creationId xmlns:a16="http://schemas.microsoft.com/office/drawing/2014/main" id="{A5D91EE8-6882-4028-970E-D2F6600583E4}"/>
              </a:ext>
            </a:extLst>
          </p:cNvPr>
          <p:cNvSpPr>
            <a:spLocks noGrp="1"/>
          </p:cNvSpPr>
          <p:nvPr>
            <p:ph idx="1"/>
          </p:nvPr>
        </p:nvSpPr>
        <p:spPr>
          <a:xfrm>
            <a:off x="1816609" y="672391"/>
            <a:ext cx="8461407" cy="8482848"/>
          </a:xfrm>
        </p:spPr>
        <p:txBody>
          <a:bodyPr/>
          <a:lstStyle/>
          <a:p>
            <a:endParaRPr lang="x-none" dirty="0"/>
          </a:p>
        </p:txBody>
      </p:sp>
      <p:pic>
        <p:nvPicPr>
          <p:cNvPr id="5" name="Picture 4">
            <a:extLst>
              <a:ext uri="{FF2B5EF4-FFF2-40B4-BE49-F238E27FC236}">
                <a16:creationId xmlns:a16="http://schemas.microsoft.com/office/drawing/2014/main" id="{F66BF5E6-4F19-4630-A31D-831857920E7C}"/>
              </a:ext>
            </a:extLst>
          </p:cNvPr>
          <p:cNvPicPr>
            <a:picLocks noChangeAspect="1"/>
          </p:cNvPicPr>
          <p:nvPr/>
        </p:nvPicPr>
        <p:blipFill>
          <a:blip r:embed="rId2"/>
          <a:stretch>
            <a:fillRect/>
          </a:stretch>
        </p:blipFill>
        <p:spPr>
          <a:xfrm>
            <a:off x="1945640" y="2393909"/>
            <a:ext cx="3016504" cy="1428115"/>
          </a:xfrm>
          <a:prstGeom prst="rect">
            <a:avLst/>
          </a:prstGeom>
        </p:spPr>
      </p:pic>
      <p:pic>
        <p:nvPicPr>
          <p:cNvPr id="9" name="Picture 8">
            <a:extLst>
              <a:ext uri="{FF2B5EF4-FFF2-40B4-BE49-F238E27FC236}">
                <a16:creationId xmlns:a16="http://schemas.microsoft.com/office/drawing/2014/main" id="{2B2C5046-76BE-4E40-8F2F-7067922A219A}"/>
              </a:ext>
            </a:extLst>
          </p:cNvPr>
          <p:cNvPicPr>
            <a:picLocks noChangeAspect="1"/>
          </p:cNvPicPr>
          <p:nvPr/>
        </p:nvPicPr>
        <p:blipFill>
          <a:blip r:embed="rId3"/>
          <a:stretch>
            <a:fillRect/>
          </a:stretch>
        </p:blipFill>
        <p:spPr>
          <a:xfrm>
            <a:off x="5267708" y="2393908"/>
            <a:ext cx="4211572" cy="1739180"/>
          </a:xfrm>
          <a:prstGeom prst="rect">
            <a:avLst/>
          </a:prstGeom>
        </p:spPr>
      </p:pic>
    </p:spTree>
    <p:extLst>
      <p:ext uri="{BB962C8B-B14F-4D97-AF65-F5344CB8AC3E}">
        <p14:creationId xmlns:p14="http://schemas.microsoft.com/office/powerpoint/2010/main" val="336022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CA47F-6DDD-49B1-8560-5036D02F220F}"/>
              </a:ext>
            </a:extLst>
          </p:cNvPr>
          <p:cNvSpPr>
            <a:spLocks noGrp="1"/>
          </p:cNvSpPr>
          <p:nvPr>
            <p:ph type="title"/>
          </p:nvPr>
        </p:nvSpPr>
        <p:spPr>
          <a:xfrm>
            <a:off x="1945641" y="116790"/>
            <a:ext cx="8186419" cy="1428115"/>
          </a:xfrm>
        </p:spPr>
        <p:txBody>
          <a:bodyPr>
            <a:normAutofit/>
          </a:bodyPr>
          <a:lstStyle/>
          <a:p>
            <a:pPr algn="l"/>
            <a:r>
              <a:rPr lang="fr-FR" i="0" dirty="0">
                <a:solidFill>
                  <a:srgbClr val="444542"/>
                </a:solidFill>
                <a:effectLst/>
                <a:latin typeface="PT Sans"/>
              </a:rPr>
              <a:t>Direct </a:t>
            </a:r>
            <a:r>
              <a:rPr lang="fr-FR" dirty="0" err="1">
                <a:solidFill>
                  <a:srgbClr val="444542"/>
                </a:solidFill>
                <a:latin typeface="PT Sans"/>
              </a:rPr>
              <a:t>R</a:t>
            </a:r>
            <a:r>
              <a:rPr lang="fr-FR" i="0" dirty="0" err="1">
                <a:solidFill>
                  <a:srgbClr val="444542"/>
                </a:solidFill>
                <a:effectLst/>
                <a:latin typeface="PT Sans"/>
              </a:rPr>
              <a:t>ecursion</a:t>
            </a:r>
            <a:r>
              <a:rPr lang="fr-FR" i="0" dirty="0">
                <a:solidFill>
                  <a:srgbClr val="444542"/>
                </a:solidFill>
                <a:effectLst/>
                <a:latin typeface="PT Sans"/>
              </a:rPr>
              <a:t> vs Indirect </a:t>
            </a:r>
            <a:r>
              <a:rPr lang="fr-FR" dirty="0" err="1">
                <a:solidFill>
                  <a:srgbClr val="444542"/>
                </a:solidFill>
                <a:latin typeface="PT Sans"/>
              </a:rPr>
              <a:t>R</a:t>
            </a:r>
            <a:r>
              <a:rPr lang="fr-FR" i="0" dirty="0" err="1">
                <a:solidFill>
                  <a:srgbClr val="444542"/>
                </a:solidFill>
                <a:effectLst/>
                <a:latin typeface="PT Sans"/>
              </a:rPr>
              <a:t>ecursion</a:t>
            </a:r>
            <a:endParaRPr lang="fr-FR" i="0" dirty="0">
              <a:solidFill>
                <a:srgbClr val="444542"/>
              </a:solidFill>
              <a:effectLst/>
              <a:latin typeface="PT Sans"/>
            </a:endParaRPr>
          </a:p>
        </p:txBody>
      </p:sp>
      <p:sp>
        <p:nvSpPr>
          <p:cNvPr id="3" name="Text Placeholder 2">
            <a:extLst>
              <a:ext uri="{FF2B5EF4-FFF2-40B4-BE49-F238E27FC236}">
                <a16:creationId xmlns:a16="http://schemas.microsoft.com/office/drawing/2014/main" id="{02D26336-629E-4662-9849-B41D0FAEA11F}"/>
              </a:ext>
            </a:extLst>
          </p:cNvPr>
          <p:cNvSpPr>
            <a:spLocks noGrp="1"/>
          </p:cNvSpPr>
          <p:nvPr>
            <p:ph idx="1"/>
          </p:nvPr>
        </p:nvSpPr>
        <p:spPr>
          <a:xfrm>
            <a:off x="1927352" y="1326483"/>
            <a:ext cx="7588504" cy="3716654"/>
          </a:xfrm>
        </p:spPr>
        <p:txBody>
          <a:bodyPr>
            <a:normAutofit/>
          </a:bodyPr>
          <a:lstStyle/>
          <a:p>
            <a:pPr marL="571500" indent="-342900"/>
            <a:endParaRPr lang="en-US" dirty="0"/>
          </a:p>
          <a:p>
            <a:pPr marL="571500" indent="-342900"/>
            <a:r>
              <a:rPr lang="en-US" b="1" i="0" dirty="0">
                <a:solidFill>
                  <a:srgbClr val="222426"/>
                </a:solidFill>
                <a:effectLst/>
                <a:latin typeface="PT Sans"/>
              </a:rPr>
              <a:t>Direct recursion:</a:t>
            </a:r>
            <a:r>
              <a:rPr lang="en-US" b="0" i="0" dirty="0">
                <a:solidFill>
                  <a:srgbClr val="222426"/>
                </a:solidFill>
                <a:effectLst/>
                <a:latin typeface="PT Sans"/>
              </a:rPr>
              <a:t> When function calls itself, it is called direct recursion.</a:t>
            </a:r>
          </a:p>
          <a:p>
            <a:pPr marL="571500" indent="-342900"/>
            <a:r>
              <a:rPr lang="en-US" b="1" i="0" dirty="0">
                <a:solidFill>
                  <a:srgbClr val="222426"/>
                </a:solidFill>
                <a:effectLst/>
                <a:latin typeface="PT Sans"/>
              </a:rPr>
              <a:t>Indirect recursion:</a:t>
            </a:r>
            <a:r>
              <a:rPr lang="en-US" b="0" i="0" dirty="0">
                <a:solidFill>
                  <a:srgbClr val="222426"/>
                </a:solidFill>
                <a:effectLst/>
                <a:latin typeface="PT Sans"/>
              </a:rPr>
              <a:t> When function calls another function and that function calls the calling function, then this is called indirect recursion. For example: function A calls function B and Function B calls function A.</a:t>
            </a:r>
          </a:p>
        </p:txBody>
      </p:sp>
      <p:pic>
        <p:nvPicPr>
          <p:cNvPr id="5" name="Picture 4">
            <a:extLst>
              <a:ext uri="{FF2B5EF4-FFF2-40B4-BE49-F238E27FC236}">
                <a16:creationId xmlns:a16="http://schemas.microsoft.com/office/drawing/2014/main" id="{D30BE7DD-39FD-4B44-8948-C7AB3B78A62F}"/>
              </a:ext>
            </a:extLst>
          </p:cNvPr>
          <p:cNvPicPr>
            <a:picLocks noChangeAspect="1"/>
          </p:cNvPicPr>
          <p:nvPr/>
        </p:nvPicPr>
        <p:blipFill>
          <a:blip r:embed="rId2"/>
          <a:stretch>
            <a:fillRect/>
          </a:stretch>
        </p:blipFill>
        <p:spPr>
          <a:xfrm>
            <a:off x="2325149" y="3571362"/>
            <a:ext cx="4133088" cy="3127248"/>
          </a:xfrm>
          <a:prstGeom prst="rect">
            <a:avLst/>
          </a:prstGeom>
        </p:spPr>
      </p:pic>
      <p:pic>
        <p:nvPicPr>
          <p:cNvPr id="7" name="Picture 6">
            <a:extLst>
              <a:ext uri="{FF2B5EF4-FFF2-40B4-BE49-F238E27FC236}">
                <a16:creationId xmlns:a16="http://schemas.microsoft.com/office/drawing/2014/main" id="{C3469624-E296-42DD-BC55-E1944D1EE44C}"/>
              </a:ext>
            </a:extLst>
          </p:cNvPr>
          <p:cNvPicPr>
            <a:picLocks noChangeAspect="1"/>
          </p:cNvPicPr>
          <p:nvPr/>
        </p:nvPicPr>
        <p:blipFill>
          <a:blip r:embed="rId3"/>
          <a:stretch>
            <a:fillRect/>
          </a:stretch>
        </p:blipFill>
        <p:spPr>
          <a:xfrm>
            <a:off x="6699505" y="3781426"/>
            <a:ext cx="3219704" cy="3076575"/>
          </a:xfrm>
          <a:prstGeom prst="rect">
            <a:avLst/>
          </a:prstGeom>
        </p:spPr>
      </p:pic>
    </p:spTree>
    <p:extLst>
      <p:ext uri="{BB962C8B-B14F-4D97-AF65-F5344CB8AC3E}">
        <p14:creationId xmlns:p14="http://schemas.microsoft.com/office/powerpoint/2010/main" val="29844240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EB72A-6EC8-4F80-8D36-3EEC6B441215}"/>
              </a:ext>
            </a:extLst>
          </p:cNvPr>
          <p:cNvSpPr>
            <a:spLocks noGrp="1"/>
          </p:cNvSpPr>
          <p:nvPr>
            <p:ph type="title"/>
          </p:nvPr>
        </p:nvSpPr>
        <p:spPr/>
        <p:txBody>
          <a:bodyPr/>
          <a:lstStyle/>
          <a:p>
            <a:r>
              <a:rPr lang="en-US" dirty="0"/>
              <a:t>Nested Recursion </a:t>
            </a:r>
            <a:endParaRPr lang="x-none" dirty="0"/>
          </a:p>
        </p:txBody>
      </p:sp>
      <p:sp>
        <p:nvSpPr>
          <p:cNvPr id="3" name="Text Placeholder 2">
            <a:extLst>
              <a:ext uri="{FF2B5EF4-FFF2-40B4-BE49-F238E27FC236}">
                <a16:creationId xmlns:a16="http://schemas.microsoft.com/office/drawing/2014/main" id="{1960AF51-B88C-432B-BEBE-5344121EEDE3}"/>
              </a:ext>
            </a:extLst>
          </p:cNvPr>
          <p:cNvSpPr>
            <a:spLocks noGrp="1"/>
          </p:cNvSpPr>
          <p:nvPr>
            <p:ph idx="1"/>
          </p:nvPr>
        </p:nvSpPr>
        <p:spPr>
          <a:xfrm>
            <a:off x="1945640" y="1326483"/>
            <a:ext cx="7826248" cy="3716654"/>
          </a:xfrm>
        </p:spPr>
        <p:txBody>
          <a:bodyPr>
            <a:normAutofit fontScale="92500" lnSpcReduction="20000"/>
          </a:bodyPr>
          <a:lstStyle/>
          <a:p>
            <a:pPr marL="571500" indent="-342900"/>
            <a:r>
              <a:rPr lang="en-US" dirty="0"/>
              <a:t>When a recursive function call is embedded into a recursive function, it is called “Nested Recursion” </a:t>
            </a:r>
          </a:p>
          <a:p>
            <a:pPr marL="571500" indent="-342900"/>
            <a:r>
              <a:rPr lang="en-US" dirty="0"/>
              <a:t>Example of nested recursion is Ackerman function:</a:t>
            </a:r>
          </a:p>
          <a:p>
            <a:pPr lvl="1" indent="0"/>
            <a:r>
              <a:rPr lang="pt-BR" b="1" dirty="0">
                <a:solidFill>
                  <a:srgbClr val="FF0000"/>
                </a:solidFill>
              </a:rPr>
              <a:t>	A(m,n) = n + 1 		if m == 0 </a:t>
            </a:r>
          </a:p>
          <a:p>
            <a:pPr lvl="1" indent="0"/>
            <a:r>
              <a:rPr lang="pt-BR" b="1" dirty="0">
                <a:solidFill>
                  <a:srgbClr val="FF0000"/>
                </a:solidFill>
              </a:rPr>
              <a:t>	A(m,n) = A(m-1, 1) 		if m &gt; 0 &amp;&amp; n == 0 </a:t>
            </a:r>
          </a:p>
          <a:p>
            <a:pPr lvl="1" indent="0"/>
            <a:r>
              <a:rPr lang="pt-BR" b="1" dirty="0">
                <a:solidFill>
                  <a:srgbClr val="FF0000"/>
                </a:solidFill>
              </a:rPr>
              <a:t>	A(m,n) = A(m-1, A(m, n-1)) 	if m &gt; 0 &amp;&amp; n &gt; 0</a:t>
            </a:r>
          </a:p>
          <a:p>
            <a:pPr lvl="1" indent="0"/>
            <a:endParaRPr lang="en-US" b="0" i="0" dirty="0">
              <a:solidFill>
                <a:srgbClr val="444444"/>
              </a:solidFill>
              <a:effectLst/>
              <a:latin typeface="Open Sans"/>
            </a:endParaRPr>
          </a:p>
          <a:p>
            <a:pPr lvl="1" indent="0"/>
            <a:r>
              <a:rPr lang="en-US" b="0" i="0" dirty="0">
                <a:solidFill>
                  <a:srgbClr val="444444"/>
                </a:solidFill>
                <a:effectLst/>
                <a:latin typeface="Open Sans"/>
              </a:rPr>
              <a:t>It is interesting for computational reasons due to the depth of recursion and due to the nested recursion. </a:t>
            </a:r>
          </a:p>
          <a:p>
            <a:pPr lvl="1" indent="0"/>
            <a:endParaRPr lang="pt-BR" b="1" dirty="0">
              <a:solidFill>
                <a:srgbClr val="FF0000"/>
              </a:solidFill>
            </a:endParaRPr>
          </a:p>
          <a:p>
            <a:pPr lvl="1" indent="0"/>
            <a:r>
              <a:rPr lang="en-US" dirty="0">
                <a:solidFill>
                  <a:srgbClr val="00B050"/>
                </a:solidFill>
              </a:rPr>
              <a:t>For example, A(4, 2) is an integer of </a:t>
            </a:r>
            <a:r>
              <a:rPr lang="en-US" b="1" dirty="0">
                <a:solidFill>
                  <a:srgbClr val="00B050"/>
                </a:solidFill>
              </a:rPr>
              <a:t>19,729 </a:t>
            </a:r>
            <a:r>
              <a:rPr lang="en-US" dirty="0">
                <a:solidFill>
                  <a:srgbClr val="00B050"/>
                </a:solidFill>
              </a:rPr>
              <a:t>decimal digits</a:t>
            </a:r>
            <a:endParaRPr lang="pt-BR" b="1" dirty="0">
              <a:solidFill>
                <a:srgbClr val="00B050"/>
              </a:solidFill>
            </a:endParaRPr>
          </a:p>
          <a:p>
            <a:pPr lvl="1" indent="0"/>
            <a:endParaRPr lang="x-none" b="1" dirty="0">
              <a:solidFill>
                <a:srgbClr val="FF0000"/>
              </a:solidFill>
            </a:endParaRPr>
          </a:p>
        </p:txBody>
      </p:sp>
    </p:spTree>
    <p:extLst>
      <p:ext uri="{BB962C8B-B14F-4D97-AF65-F5344CB8AC3E}">
        <p14:creationId xmlns:p14="http://schemas.microsoft.com/office/powerpoint/2010/main" val="267561993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F76C9-E996-4B86-88B2-238F869324C4}"/>
              </a:ext>
            </a:extLst>
          </p:cNvPr>
          <p:cNvSpPr>
            <a:spLocks noGrp="1"/>
          </p:cNvSpPr>
          <p:nvPr>
            <p:ph type="title"/>
          </p:nvPr>
        </p:nvSpPr>
        <p:spPr>
          <a:xfrm>
            <a:off x="1945641" y="116790"/>
            <a:ext cx="8186419" cy="1428115"/>
          </a:xfrm>
        </p:spPr>
        <p:txBody>
          <a:bodyPr/>
          <a:lstStyle/>
          <a:p>
            <a:r>
              <a:rPr lang="en-US" dirty="0"/>
              <a:t>Excessive Recursion</a:t>
            </a:r>
            <a:endParaRPr lang="x-none" dirty="0"/>
          </a:p>
        </p:txBody>
      </p:sp>
      <p:sp>
        <p:nvSpPr>
          <p:cNvPr id="3" name="Text Placeholder 2">
            <a:extLst>
              <a:ext uri="{FF2B5EF4-FFF2-40B4-BE49-F238E27FC236}">
                <a16:creationId xmlns:a16="http://schemas.microsoft.com/office/drawing/2014/main" id="{BED72705-9F97-4E69-A8A3-1EF95B24B307}"/>
              </a:ext>
            </a:extLst>
          </p:cNvPr>
          <p:cNvSpPr>
            <a:spLocks noGrp="1"/>
          </p:cNvSpPr>
          <p:nvPr>
            <p:ph idx="1"/>
          </p:nvPr>
        </p:nvSpPr>
        <p:spPr>
          <a:xfrm>
            <a:off x="1945640" y="1326483"/>
            <a:ext cx="7679944" cy="3716654"/>
          </a:xfrm>
        </p:spPr>
        <p:txBody>
          <a:bodyPr>
            <a:normAutofit/>
          </a:bodyPr>
          <a:lstStyle/>
          <a:p>
            <a:pPr marL="571500" indent="-342900"/>
            <a:r>
              <a:rPr lang="en-US" b="0" i="0" dirty="0">
                <a:solidFill>
                  <a:srgbClr val="444444"/>
                </a:solidFill>
                <a:effectLst/>
                <a:latin typeface="Open Sans"/>
              </a:rPr>
              <a:t>Some recursive methods repeats the computations for some parameters, which results in long computation time even for simple cases.</a:t>
            </a:r>
          </a:p>
          <a:p>
            <a:pPr indent="0"/>
            <a:endParaRPr lang="en-US" b="0" i="0" dirty="0">
              <a:solidFill>
                <a:srgbClr val="444444"/>
              </a:solidFill>
              <a:effectLst/>
              <a:latin typeface="Open Sans"/>
            </a:endParaRPr>
          </a:p>
          <a:p>
            <a:pPr marL="571500" indent="-342900"/>
            <a:r>
              <a:rPr lang="en-US" b="0" i="0" dirty="0">
                <a:solidFill>
                  <a:srgbClr val="444444"/>
                </a:solidFill>
                <a:effectLst/>
                <a:latin typeface="Open Sans"/>
              </a:rPr>
              <a:t>This can be implemented in </a:t>
            </a:r>
            <a:r>
              <a:rPr lang="en-US" b="0" i="0" dirty="0" err="1">
                <a:solidFill>
                  <a:srgbClr val="444444"/>
                </a:solidFill>
                <a:effectLst/>
                <a:latin typeface="Open Sans"/>
              </a:rPr>
              <a:t>c++</a:t>
            </a:r>
            <a:r>
              <a:rPr lang="en-US" b="0" i="0" dirty="0">
                <a:solidFill>
                  <a:srgbClr val="444444"/>
                </a:solidFill>
                <a:effectLst/>
                <a:latin typeface="Open Sans"/>
              </a:rPr>
              <a:t> as follows:</a:t>
            </a:r>
          </a:p>
          <a:p>
            <a:pPr indent="0"/>
            <a:r>
              <a:rPr lang="en-US" dirty="0">
                <a:solidFill>
                  <a:srgbClr val="444444"/>
                </a:solidFill>
                <a:latin typeface="Open Sans"/>
              </a:rPr>
              <a:t>	</a:t>
            </a:r>
            <a:endParaRPr lang="x-none" dirty="0"/>
          </a:p>
        </p:txBody>
      </p:sp>
      <p:pic>
        <p:nvPicPr>
          <p:cNvPr id="5" name="Picture 4">
            <a:extLst>
              <a:ext uri="{FF2B5EF4-FFF2-40B4-BE49-F238E27FC236}">
                <a16:creationId xmlns:a16="http://schemas.microsoft.com/office/drawing/2014/main" id="{20E41E87-29DE-4305-86E2-579F3C5BDDA4}"/>
              </a:ext>
            </a:extLst>
          </p:cNvPr>
          <p:cNvPicPr>
            <a:picLocks noChangeAspect="1"/>
          </p:cNvPicPr>
          <p:nvPr/>
        </p:nvPicPr>
        <p:blipFill>
          <a:blip r:embed="rId2"/>
          <a:stretch>
            <a:fillRect/>
          </a:stretch>
        </p:blipFill>
        <p:spPr>
          <a:xfrm>
            <a:off x="4091177" y="4381235"/>
            <a:ext cx="3895344" cy="1428114"/>
          </a:xfrm>
          <a:prstGeom prst="rect">
            <a:avLst/>
          </a:prstGeom>
        </p:spPr>
      </p:pic>
    </p:spTree>
    <p:extLst>
      <p:ext uri="{BB962C8B-B14F-4D97-AF65-F5344CB8AC3E}">
        <p14:creationId xmlns:p14="http://schemas.microsoft.com/office/powerpoint/2010/main" val="29890710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F76C9-E996-4B86-88B2-238F869324C4}"/>
              </a:ext>
            </a:extLst>
          </p:cNvPr>
          <p:cNvSpPr>
            <a:spLocks noGrp="1"/>
          </p:cNvSpPr>
          <p:nvPr>
            <p:ph type="title"/>
          </p:nvPr>
        </p:nvSpPr>
        <p:spPr>
          <a:xfrm>
            <a:off x="1945641" y="116790"/>
            <a:ext cx="8186419" cy="1428115"/>
          </a:xfrm>
        </p:spPr>
        <p:txBody>
          <a:bodyPr/>
          <a:lstStyle/>
          <a:p>
            <a:r>
              <a:rPr lang="en-US" dirty="0"/>
              <a:t>Excessive Recursion</a:t>
            </a:r>
            <a:endParaRPr lang="x-none" dirty="0"/>
          </a:p>
        </p:txBody>
      </p:sp>
      <p:sp>
        <p:nvSpPr>
          <p:cNvPr id="3" name="Text Placeholder 2">
            <a:extLst>
              <a:ext uri="{FF2B5EF4-FFF2-40B4-BE49-F238E27FC236}">
                <a16:creationId xmlns:a16="http://schemas.microsoft.com/office/drawing/2014/main" id="{BED72705-9F97-4E69-A8A3-1EF95B24B307}"/>
              </a:ext>
            </a:extLst>
          </p:cNvPr>
          <p:cNvSpPr>
            <a:spLocks noGrp="1"/>
          </p:cNvSpPr>
          <p:nvPr>
            <p:ph idx="1"/>
          </p:nvPr>
        </p:nvSpPr>
        <p:spPr>
          <a:xfrm>
            <a:off x="1945640" y="1326483"/>
            <a:ext cx="8045704" cy="3716654"/>
          </a:xfrm>
        </p:spPr>
        <p:txBody>
          <a:bodyPr/>
          <a:lstStyle/>
          <a:p>
            <a:pPr marL="571500" indent="-342900"/>
            <a:r>
              <a:rPr lang="en-US" b="0" i="0" dirty="0">
                <a:solidFill>
                  <a:srgbClr val="444444"/>
                </a:solidFill>
                <a:effectLst/>
                <a:latin typeface="Open Sans"/>
              </a:rPr>
              <a:t>To show how much this formula is inefficient, let us try to see how Fib(6) is evaluated.</a:t>
            </a:r>
          </a:p>
          <a:p>
            <a:pPr marL="571500" indent="-342900"/>
            <a:endParaRPr lang="en-US" b="0" i="0" dirty="0">
              <a:solidFill>
                <a:srgbClr val="444444"/>
              </a:solidFill>
              <a:effectLst/>
              <a:latin typeface="Open Sans"/>
            </a:endParaRPr>
          </a:p>
        </p:txBody>
      </p:sp>
      <p:pic>
        <p:nvPicPr>
          <p:cNvPr id="7" name="Picture 6">
            <a:extLst>
              <a:ext uri="{FF2B5EF4-FFF2-40B4-BE49-F238E27FC236}">
                <a16:creationId xmlns:a16="http://schemas.microsoft.com/office/drawing/2014/main" id="{2B73B1D8-96A0-45F4-B6CC-04A82718DE4B}"/>
              </a:ext>
            </a:extLst>
          </p:cNvPr>
          <p:cNvPicPr>
            <a:picLocks noChangeAspect="1"/>
          </p:cNvPicPr>
          <p:nvPr/>
        </p:nvPicPr>
        <p:blipFill>
          <a:blip r:embed="rId2"/>
          <a:stretch>
            <a:fillRect/>
          </a:stretch>
        </p:blipFill>
        <p:spPr>
          <a:xfrm>
            <a:off x="6783897" y="3908472"/>
            <a:ext cx="3895344" cy="1428114"/>
          </a:xfrm>
          <a:prstGeom prst="rect">
            <a:avLst/>
          </a:prstGeom>
        </p:spPr>
      </p:pic>
      <p:pic>
        <p:nvPicPr>
          <p:cNvPr id="9" name="Picture 8">
            <a:extLst>
              <a:ext uri="{FF2B5EF4-FFF2-40B4-BE49-F238E27FC236}">
                <a16:creationId xmlns:a16="http://schemas.microsoft.com/office/drawing/2014/main" id="{4DC666A8-7E6C-453A-A4F7-4B6FB645064D}"/>
              </a:ext>
            </a:extLst>
          </p:cNvPr>
          <p:cNvPicPr>
            <a:picLocks noChangeAspect="1"/>
          </p:cNvPicPr>
          <p:nvPr/>
        </p:nvPicPr>
        <p:blipFill>
          <a:blip r:embed="rId3"/>
          <a:stretch>
            <a:fillRect/>
          </a:stretch>
        </p:blipFill>
        <p:spPr>
          <a:xfrm>
            <a:off x="2200657" y="3455829"/>
            <a:ext cx="4583241" cy="2981547"/>
          </a:xfrm>
          <a:prstGeom prst="rect">
            <a:avLst/>
          </a:prstGeom>
        </p:spPr>
      </p:pic>
    </p:spTree>
    <p:extLst>
      <p:ext uri="{BB962C8B-B14F-4D97-AF65-F5344CB8AC3E}">
        <p14:creationId xmlns:p14="http://schemas.microsoft.com/office/powerpoint/2010/main" val="15487869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203C2-C9C6-42B4-98CF-95D829C4B6EA}"/>
              </a:ext>
            </a:extLst>
          </p:cNvPr>
          <p:cNvSpPr>
            <a:spLocks noGrp="1"/>
          </p:cNvSpPr>
          <p:nvPr>
            <p:ph type="title"/>
          </p:nvPr>
        </p:nvSpPr>
        <p:spPr/>
        <p:txBody>
          <a:bodyPr/>
          <a:lstStyle/>
          <a:p>
            <a:r>
              <a:rPr lang="en-US" dirty="0"/>
              <a:t>Excessive Recursion: Example</a:t>
            </a:r>
            <a:endParaRPr lang="x-none" dirty="0"/>
          </a:p>
        </p:txBody>
      </p:sp>
      <p:sp>
        <p:nvSpPr>
          <p:cNvPr id="3" name="Text Placeholder 2">
            <a:extLst>
              <a:ext uri="{FF2B5EF4-FFF2-40B4-BE49-F238E27FC236}">
                <a16:creationId xmlns:a16="http://schemas.microsoft.com/office/drawing/2014/main" id="{119E87CC-5888-45D4-BB3F-383216E51809}"/>
              </a:ext>
            </a:extLst>
          </p:cNvPr>
          <p:cNvSpPr>
            <a:spLocks noGrp="1"/>
          </p:cNvSpPr>
          <p:nvPr>
            <p:ph idx="1"/>
          </p:nvPr>
        </p:nvSpPr>
        <p:spPr/>
        <p:txBody>
          <a:bodyPr>
            <a:normAutofit/>
          </a:bodyPr>
          <a:lstStyle/>
          <a:p>
            <a:pPr marL="571500" indent="-342900"/>
            <a:r>
              <a:rPr lang="en-US" b="0" i="0" dirty="0">
                <a:solidFill>
                  <a:srgbClr val="444444"/>
                </a:solidFill>
                <a:effectLst/>
                <a:latin typeface="Open Sans"/>
              </a:rPr>
              <a:t>For calculating fib(6), the method is called 25 times.</a:t>
            </a:r>
          </a:p>
          <a:p>
            <a:pPr marL="571500" indent="-342900"/>
            <a:r>
              <a:rPr lang="en-US" b="0" i="0" dirty="0">
                <a:solidFill>
                  <a:srgbClr val="444444"/>
                </a:solidFill>
                <a:effectLst/>
                <a:latin typeface="Open Sans"/>
              </a:rPr>
              <a:t>The same calculation are repeated again and again because the system forgets what have been already calculated.</a:t>
            </a:r>
          </a:p>
          <a:p>
            <a:pPr marL="571500" indent="-342900"/>
            <a:r>
              <a:rPr lang="en-US" b="0" i="0" dirty="0">
                <a:solidFill>
                  <a:srgbClr val="444444"/>
                </a:solidFill>
                <a:effectLst/>
                <a:latin typeface="Open Sans"/>
              </a:rPr>
              <a:t>The method is called 2*fib(n+1)-1 times to compute fib(n)</a:t>
            </a:r>
          </a:p>
          <a:p>
            <a:pPr marL="571500" indent="-342900"/>
            <a:r>
              <a:rPr lang="en-US" b="0" i="0" dirty="0">
                <a:solidFill>
                  <a:srgbClr val="444444"/>
                </a:solidFill>
                <a:effectLst/>
                <a:latin typeface="Open Sans"/>
              </a:rPr>
              <a:t>3,000,000 calls are needed to calculate the 31st element.</a:t>
            </a:r>
            <a:endParaRPr lang="x-none" dirty="0"/>
          </a:p>
        </p:txBody>
      </p:sp>
    </p:spTree>
    <p:extLst>
      <p:ext uri="{BB962C8B-B14F-4D97-AF65-F5344CB8AC3E}">
        <p14:creationId xmlns:p14="http://schemas.microsoft.com/office/powerpoint/2010/main" val="13134679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ECC3-3840-45D3-88C8-52763F78B95F}"/>
              </a:ext>
            </a:extLst>
          </p:cNvPr>
          <p:cNvSpPr>
            <a:spLocks noGrp="1"/>
          </p:cNvSpPr>
          <p:nvPr>
            <p:ph type="title"/>
          </p:nvPr>
        </p:nvSpPr>
        <p:spPr/>
        <p:txBody>
          <a:bodyPr/>
          <a:lstStyle/>
          <a:p>
            <a:r>
              <a:rPr lang="en-US" dirty="0"/>
              <a:t>Comparison:</a:t>
            </a:r>
            <a:endParaRPr lang="x-none" dirty="0"/>
          </a:p>
        </p:txBody>
      </p:sp>
      <p:sp>
        <p:nvSpPr>
          <p:cNvPr id="3" name="Text Placeholder 2">
            <a:extLst>
              <a:ext uri="{FF2B5EF4-FFF2-40B4-BE49-F238E27FC236}">
                <a16:creationId xmlns:a16="http://schemas.microsoft.com/office/drawing/2014/main" id="{CAB6F2D7-EF9F-46E9-AD8A-33205998DFF8}"/>
              </a:ext>
            </a:extLst>
          </p:cNvPr>
          <p:cNvSpPr>
            <a:spLocks noGrp="1"/>
          </p:cNvSpPr>
          <p:nvPr>
            <p:ph idx="1"/>
          </p:nvPr>
        </p:nvSpPr>
        <p:spPr>
          <a:xfrm>
            <a:off x="1945641" y="1326483"/>
            <a:ext cx="7836095" cy="3716654"/>
          </a:xfrm>
        </p:spPr>
        <p:txBody>
          <a:bodyPr/>
          <a:lstStyle/>
          <a:p>
            <a:pPr marL="571500" indent="-342900"/>
            <a:r>
              <a:rPr lang="en-US" dirty="0"/>
              <a:t>Number of addition operations and number of recursive calls to calculate Fibonacci numbers. </a:t>
            </a:r>
            <a:endParaRPr lang="x-none" dirty="0"/>
          </a:p>
        </p:txBody>
      </p:sp>
      <p:pic>
        <p:nvPicPr>
          <p:cNvPr id="5" name="Picture 4">
            <a:extLst>
              <a:ext uri="{FF2B5EF4-FFF2-40B4-BE49-F238E27FC236}">
                <a16:creationId xmlns:a16="http://schemas.microsoft.com/office/drawing/2014/main" id="{F85CAFEF-FC3E-48F1-81B1-6F943F0B60ED}"/>
              </a:ext>
            </a:extLst>
          </p:cNvPr>
          <p:cNvPicPr>
            <a:picLocks noChangeAspect="1"/>
          </p:cNvPicPr>
          <p:nvPr/>
        </p:nvPicPr>
        <p:blipFill>
          <a:blip r:embed="rId2"/>
          <a:stretch>
            <a:fillRect/>
          </a:stretch>
        </p:blipFill>
        <p:spPr>
          <a:xfrm>
            <a:off x="2367866" y="2840417"/>
            <a:ext cx="6991642" cy="2993105"/>
          </a:xfrm>
          <a:prstGeom prst="rect">
            <a:avLst/>
          </a:prstGeom>
        </p:spPr>
      </p:pic>
    </p:spTree>
    <p:extLst>
      <p:ext uri="{BB962C8B-B14F-4D97-AF65-F5344CB8AC3E}">
        <p14:creationId xmlns:p14="http://schemas.microsoft.com/office/powerpoint/2010/main" val="267556721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833A7-5731-432B-9264-13D45D524F23}"/>
              </a:ext>
            </a:extLst>
          </p:cNvPr>
          <p:cNvSpPr>
            <a:spLocks noGrp="1"/>
          </p:cNvSpPr>
          <p:nvPr>
            <p:ph type="title"/>
          </p:nvPr>
        </p:nvSpPr>
        <p:spPr/>
        <p:txBody>
          <a:bodyPr/>
          <a:lstStyle/>
          <a:p>
            <a:r>
              <a:rPr lang="en-US" dirty="0"/>
              <a:t>Memoizable Fibonacci recursive:</a:t>
            </a:r>
            <a:endParaRPr lang="x-none" dirty="0"/>
          </a:p>
        </p:txBody>
      </p:sp>
      <p:sp>
        <p:nvSpPr>
          <p:cNvPr id="3" name="Text Placeholder 2">
            <a:extLst>
              <a:ext uri="{FF2B5EF4-FFF2-40B4-BE49-F238E27FC236}">
                <a16:creationId xmlns:a16="http://schemas.microsoft.com/office/drawing/2014/main" id="{C7599F99-4814-4CF0-A285-04A078699E62}"/>
              </a:ext>
            </a:extLst>
          </p:cNvPr>
          <p:cNvSpPr>
            <a:spLocks noGrp="1"/>
          </p:cNvSpPr>
          <p:nvPr>
            <p:ph idx="1"/>
          </p:nvPr>
        </p:nvSpPr>
        <p:spPr/>
        <p:txBody>
          <a:bodyPr/>
          <a:lstStyle/>
          <a:p>
            <a:endParaRPr lang="x-none" dirty="0"/>
          </a:p>
        </p:txBody>
      </p:sp>
      <p:pic>
        <p:nvPicPr>
          <p:cNvPr id="5" name="Picture 4">
            <a:extLst>
              <a:ext uri="{FF2B5EF4-FFF2-40B4-BE49-F238E27FC236}">
                <a16:creationId xmlns:a16="http://schemas.microsoft.com/office/drawing/2014/main" id="{8D07334E-D117-4521-85F6-298B5841B651}"/>
              </a:ext>
            </a:extLst>
          </p:cNvPr>
          <p:cNvPicPr>
            <a:picLocks noChangeAspect="1"/>
          </p:cNvPicPr>
          <p:nvPr/>
        </p:nvPicPr>
        <p:blipFill>
          <a:blip r:embed="rId2"/>
          <a:stretch>
            <a:fillRect/>
          </a:stretch>
        </p:blipFill>
        <p:spPr>
          <a:xfrm>
            <a:off x="1578528" y="1155817"/>
            <a:ext cx="3870960" cy="5414728"/>
          </a:xfrm>
          <a:prstGeom prst="rect">
            <a:avLst/>
          </a:prstGeom>
          <a:ln w="88900" cap="sq" cmpd="thickThin">
            <a:solidFill>
              <a:srgbClr val="000000"/>
            </a:solidFill>
            <a:prstDash val="solid"/>
            <a:miter lim="800000"/>
          </a:ln>
          <a:effectLst>
            <a:innerShdw blurRad="76200">
              <a:srgbClr val="000000"/>
            </a:innerShdw>
          </a:effectLst>
        </p:spPr>
      </p:pic>
      <p:pic>
        <p:nvPicPr>
          <p:cNvPr id="1026" name="Picture 2"/>
          <p:cNvPicPr>
            <a:picLocks noChangeAspect="1" noChangeArrowheads="1"/>
          </p:cNvPicPr>
          <p:nvPr/>
        </p:nvPicPr>
        <p:blipFill>
          <a:blip r:embed="rId3"/>
          <a:srcRect/>
          <a:stretch>
            <a:fillRect/>
          </a:stretch>
        </p:blipFill>
        <p:spPr bwMode="auto">
          <a:xfrm>
            <a:off x="5695046" y="1226858"/>
            <a:ext cx="5100109" cy="466672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153207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recursion?</a:t>
            </a:r>
            <a:endParaRPr lang="en-US" dirty="0"/>
          </a:p>
        </p:txBody>
      </p:sp>
      <p:sp>
        <p:nvSpPr>
          <p:cNvPr id="3" name="Content Placeholder 2"/>
          <p:cNvSpPr>
            <a:spLocks noGrp="1"/>
          </p:cNvSpPr>
          <p:nvPr>
            <p:ph idx="1"/>
          </p:nvPr>
        </p:nvSpPr>
        <p:spPr/>
        <p:txBody>
          <a:bodyPr/>
          <a:lstStyle/>
          <a:p>
            <a:r>
              <a:rPr lang="en-US" dirty="0" smtClean="0"/>
              <a:t>When a function calls itself to make the problem smaller.</a:t>
            </a:r>
          </a:p>
          <a:p>
            <a:endParaRPr lang="en-US" dirty="0"/>
          </a:p>
          <a:p>
            <a:endParaRPr lang="en-US" dirty="0" smtClean="0"/>
          </a:p>
          <a:p>
            <a:pPr marL="571500" indent="-342900"/>
            <a:r>
              <a:rPr lang="en-US" sz="2200" dirty="0" smtClean="0">
                <a:solidFill>
                  <a:schemeClr val="dk1"/>
                </a:solidFill>
                <a:latin typeface="Arial"/>
                <a:cs typeface="Arial"/>
              </a:rPr>
              <a:t>A Base Case </a:t>
            </a:r>
          </a:p>
          <a:p>
            <a:pPr marL="1028700" lvl="1" indent="-342900"/>
            <a:r>
              <a:rPr lang="en-US" dirty="0" smtClean="0"/>
              <a:t>Terminate all recursive calls </a:t>
            </a:r>
          </a:p>
          <a:p>
            <a:pPr marL="1028700" lvl="1" indent="-342900"/>
            <a:r>
              <a:rPr lang="en-US" dirty="0" smtClean="0">
                <a:sym typeface="Arial"/>
              </a:rPr>
              <a:t>Clearly identifiable </a:t>
            </a:r>
          </a:p>
          <a:p>
            <a:pPr lvl="1" indent="-447675"/>
            <a:r>
              <a:rPr lang="en-US" sz="2200" dirty="0" smtClean="0">
                <a:solidFill>
                  <a:schemeClr val="dk1"/>
                </a:solidFill>
                <a:latin typeface="Arial"/>
                <a:cs typeface="Arial"/>
                <a:sym typeface="Arial"/>
              </a:rPr>
              <a:t>A Recurrence </a:t>
            </a:r>
          </a:p>
          <a:p>
            <a:pPr marL="1028700" lvl="1" indent="-342900"/>
            <a:r>
              <a:rPr lang="en-US" dirty="0" smtClean="0"/>
              <a:t>Progression </a:t>
            </a:r>
          </a:p>
          <a:p>
            <a:endParaRPr lang="en-US" dirty="0"/>
          </a:p>
          <a:p>
            <a:endParaRPr lang="en-US" dirty="0"/>
          </a:p>
        </p:txBody>
      </p:sp>
    </p:spTree>
    <p:extLst>
      <p:ext uri="{BB962C8B-B14F-4D97-AF65-F5344CB8AC3E}">
        <p14:creationId xmlns:p14="http://schemas.microsoft.com/office/powerpoint/2010/main" val="2576027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4F762-53E0-436F-A337-DF93B8C03EA8}"/>
              </a:ext>
            </a:extLst>
          </p:cNvPr>
          <p:cNvSpPr>
            <a:spLocks noGrp="1"/>
          </p:cNvSpPr>
          <p:nvPr>
            <p:ph type="title"/>
          </p:nvPr>
        </p:nvSpPr>
        <p:spPr/>
        <p:txBody>
          <a:bodyPr/>
          <a:lstStyle/>
          <a:p>
            <a:r>
              <a:rPr lang="en-US"/>
              <a:t>Iterative Method:</a:t>
            </a:r>
            <a:endParaRPr lang="x-none"/>
          </a:p>
        </p:txBody>
      </p:sp>
      <p:sp>
        <p:nvSpPr>
          <p:cNvPr id="3" name="Text Placeholder 2">
            <a:extLst>
              <a:ext uri="{FF2B5EF4-FFF2-40B4-BE49-F238E27FC236}">
                <a16:creationId xmlns:a16="http://schemas.microsoft.com/office/drawing/2014/main" id="{697175D5-546F-43C5-A26F-9B4E562CFFB8}"/>
              </a:ext>
            </a:extLst>
          </p:cNvPr>
          <p:cNvSpPr>
            <a:spLocks noGrp="1"/>
          </p:cNvSpPr>
          <p:nvPr>
            <p:ph idx="1"/>
          </p:nvPr>
        </p:nvSpPr>
        <p:spPr/>
        <p:txBody>
          <a:bodyPr/>
          <a:lstStyle/>
          <a:p>
            <a:endParaRPr lang="x-none" dirty="0"/>
          </a:p>
        </p:txBody>
      </p:sp>
      <p:pic>
        <p:nvPicPr>
          <p:cNvPr id="5" name="Picture 4">
            <a:extLst>
              <a:ext uri="{FF2B5EF4-FFF2-40B4-BE49-F238E27FC236}">
                <a16:creationId xmlns:a16="http://schemas.microsoft.com/office/drawing/2014/main" id="{CAF997F2-4001-4881-9C8C-8B5C322AB7BB}"/>
              </a:ext>
            </a:extLst>
          </p:cNvPr>
          <p:cNvPicPr>
            <a:picLocks noChangeAspect="1"/>
          </p:cNvPicPr>
          <p:nvPr/>
        </p:nvPicPr>
        <p:blipFill>
          <a:blip r:embed="rId2"/>
          <a:stretch>
            <a:fillRect/>
          </a:stretch>
        </p:blipFill>
        <p:spPr>
          <a:xfrm>
            <a:off x="1841817" y="1326483"/>
            <a:ext cx="4380792" cy="5414728"/>
          </a:xfrm>
          <a:prstGeom prst="rect">
            <a:avLst/>
          </a:prstGeom>
        </p:spPr>
      </p:pic>
    </p:spTree>
    <p:extLst>
      <p:ext uri="{BB962C8B-B14F-4D97-AF65-F5344CB8AC3E}">
        <p14:creationId xmlns:p14="http://schemas.microsoft.com/office/powerpoint/2010/main" val="7248133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Text Placeholder 2"/>
          <p:cNvSpPr>
            <a:spLocks noGrp="1"/>
          </p:cNvSpPr>
          <p:nvPr>
            <p:ph idx="1"/>
          </p:nvPr>
        </p:nvSpPr>
        <p:spPr>
          <a:xfrm>
            <a:off x="1945641" y="1326483"/>
            <a:ext cx="7689427" cy="3716654"/>
          </a:xfrm>
        </p:spPr>
        <p:txBody>
          <a:bodyPr>
            <a:normAutofit fontScale="85000" lnSpcReduction="10000"/>
          </a:bodyPr>
          <a:lstStyle/>
          <a:p>
            <a:pPr>
              <a:buFont typeface="Arial" pitchFamily="34" charset="0"/>
              <a:buChar char="•"/>
            </a:pPr>
            <a:r>
              <a:rPr lang="en-US" dirty="0" smtClean="0"/>
              <a:t>Recursion is a programming tool. Like any other topic in data structures, it should be used with good judgment.</a:t>
            </a:r>
          </a:p>
          <a:p>
            <a:pPr>
              <a:buFont typeface="Arial" pitchFamily="34" charset="0"/>
              <a:buChar char="•"/>
            </a:pPr>
            <a:r>
              <a:rPr lang="en-US" dirty="0" smtClean="0"/>
              <a:t>Recursive solutions are simplified one for understanding, short and precise code, readability and maintainability are increases.</a:t>
            </a:r>
          </a:p>
          <a:p>
            <a:pPr>
              <a:buFont typeface="Arial" pitchFamily="34" charset="0"/>
              <a:buChar char="•"/>
            </a:pPr>
            <a:r>
              <a:rPr lang="en-US" dirty="0" smtClean="0"/>
              <a:t>Sometimes, slow and hard on resources. Specifically available on only compilers that support recursion.</a:t>
            </a:r>
          </a:p>
          <a:p>
            <a:pPr>
              <a:buFont typeface="Arial" pitchFamily="34" charset="0"/>
              <a:buChar char="•"/>
            </a:pPr>
            <a:r>
              <a:rPr lang="en-US" dirty="0" smtClean="0"/>
              <a:t>Sometimes recursion is faster than iterative approach. Running a simple routine implemented recursively and iteratively and comparing the two run times can help to decide if recursion is advisable.</a:t>
            </a:r>
          </a:p>
        </p:txBody>
      </p:sp>
    </p:spTree>
    <p:extLst>
      <p:ext uri="{BB962C8B-B14F-4D97-AF65-F5344CB8AC3E}">
        <p14:creationId xmlns:p14="http://schemas.microsoft.com/office/powerpoint/2010/main" val="3769121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N-Queen Problem</a:t>
            </a:r>
            <a:endParaRPr lang="en-US" dirty="0"/>
          </a:p>
        </p:txBody>
      </p:sp>
      <p:sp>
        <p:nvSpPr>
          <p:cNvPr id="3" name="Text Placeholder 2"/>
          <p:cNvSpPr>
            <a:spLocks noGrp="1"/>
          </p:cNvSpPr>
          <p:nvPr>
            <p:ph idx="1"/>
          </p:nvPr>
        </p:nvSpPr>
        <p:spPr>
          <a:xfrm>
            <a:off x="1945640" y="1326483"/>
            <a:ext cx="7731760" cy="4989650"/>
          </a:xfrm>
        </p:spPr>
        <p:txBody>
          <a:bodyPr>
            <a:normAutofit/>
          </a:bodyPr>
          <a:lstStyle/>
          <a:p>
            <a:pPr>
              <a:buFont typeface="Arial" pitchFamily="34" charset="0"/>
              <a:buChar char="•"/>
            </a:pPr>
            <a:r>
              <a:rPr lang="en-US" dirty="0" smtClean="0"/>
              <a:t>We have </a:t>
            </a:r>
            <a:r>
              <a:rPr lang="en-US" b="1" dirty="0" smtClean="0"/>
              <a:t>N queens </a:t>
            </a:r>
            <a:r>
              <a:rPr lang="en-US" dirty="0" smtClean="0"/>
              <a:t>and </a:t>
            </a:r>
            <a:r>
              <a:rPr lang="en-US" b="1" dirty="0" smtClean="0"/>
              <a:t>N x N chess board</a:t>
            </a:r>
            <a:r>
              <a:rPr lang="en-US" dirty="0" smtClean="0"/>
              <a:t>. The objective of this problem is such that we need to place all  N queens on N x N chess board in such a manner that </a:t>
            </a:r>
            <a:r>
              <a:rPr lang="en-US" b="1" dirty="0" smtClean="0"/>
              <a:t>no two queens </a:t>
            </a:r>
            <a:r>
              <a:rPr lang="en-US" dirty="0" smtClean="0"/>
              <a:t>in under attack to each other.</a:t>
            </a:r>
          </a:p>
          <a:p>
            <a:pPr>
              <a:buFont typeface="Arial" pitchFamily="34" charset="0"/>
              <a:buChar char="•"/>
            </a:pPr>
            <a:r>
              <a:rPr lang="en-US" b="1" dirty="0" smtClean="0"/>
              <a:t>Legal move </a:t>
            </a:r>
            <a:r>
              <a:rPr lang="en-US" dirty="0" smtClean="0"/>
              <a:t>attacking means no 2 queens in same row, </a:t>
            </a:r>
            <a:r>
              <a:rPr lang="en-US" dirty="0" err="1" smtClean="0"/>
              <a:t>col</a:t>
            </a:r>
            <a:r>
              <a:rPr lang="en-US" dirty="0" smtClean="0"/>
              <a:t>, and diagonal</a:t>
            </a:r>
          </a:p>
          <a:p>
            <a:pPr>
              <a:buFont typeface="Arial" pitchFamily="34" charset="0"/>
              <a:buChar char="•"/>
            </a:pPr>
            <a:r>
              <a:rPr lang="en-US" dirty="0" smtClean="0"/>
              <a:t>Two queens will be under attack if one of the following conditions is true:-</a:t>
            </a:r>
          </a:p>
          <a:p>
            <a:pPr lvl="1">
              <a:buFont typeface="Arial" pitchFamily="34" charset="0"/>
              <a:buChar char="•"/>
            </a:pPr>
            <a:r>
              <a:rPr lang="en-US" dirty="0" smtClean="0"/>
              <a:t>firstly, if they are in the same row.</a:t>
            </a:r>
          </a:p>
          <a:p>
            <a:pPr lvl="1">
              <a:buFont typeface="Arial" pitchFamily="34" charset="0"/>
              <a:buChar char="•"/>
            </a:pPr>
            <a:r>
              <a:rPr lang="en-US" dirty="0" smtClean="0"/>
              <a:t>secondly, if they are in the same column.</a:t>
            </a:r>
          </a:p>
          <a:p>
            <a:pPr lvl="1">
              <a:buFont typeface="Arial" pitchFamily="34" charset="0"/>
              <a:buChar char="•"/>
            </a:pPr>
            <a:r>
              <a:rPr lang="en-US" dirty="0" smtClean="0"/>
              <a:t>finally, if they are in the same diagonal.</a:t>
            </a:r>
          </a:p>
          <a:p>
            <a:pPr>
              <a:buFont typeface="Arial" pitchFamily="34" charset="0"/>
              <a:buChar char="•"/>
            </a:pPr>
            <a:endParaRPr lang="en-US" dirty="0" smtClean="0"/>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597774" y="3861330"/>
            <a:ext cx="1994959" cy="2166939"/>
          </a:xfrm>
          <a:prstGeom prst="rect">
            <a:avLst/>
          </a:prstGeom>
        </p:spPr>
      </p:pic>
    </p:spTree>
    <p:extLst>
      <p:ext uri="{BB962C8B-B14F-4D97-AF65-F5344CB8AC3E}">
        <p14:creationId xmlns:p14="http://schemas.microsoft.com/office/powerpoint/2010/main" val="14871245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N-Queen Problem</a:t>
            </a:r>
            <a:endParaRPr lang="en-US" dirty="0"/>
          </a:p>
        </p:txBody>
      </p:sp>
      <p:sp>
        <p:nvSpPr>
          <p:cNvPr id="3" name="Text Placeholder 2"/>
          <p:cNvSpPr>
            <a:spLocks noGrp="1"/>
          </p:cNvSpPr>
          <p:nvPr>
            <p:ph idx="1"/>
          </p:nvPr>
        </p:nvSpPr>
        <p:spPr/>
        <p:txBody>
          <a:bodyPr/>
          <a:lstStyle/>
          <a:p>
            <a:pPr>
              <a:buFont typeface="Arial" pitchFamily="34" charset="0"/>
              <a:buChar char="•"/>
            </a:pPr>
            <a:r>
              <a:rPr lang="en-US" dirty="0" smtClean="0"/>
              <a:t>Idea of the size of the problem:</a:t>
            </a:r>
          </a:p>
          <a:p>
            <a:pPr lvl="1">
              <a:buFont typeface="Arial" pitchFamily="34" charset="0"/>
              <a:buChar char="•"/>
            </a:pPr>
            <a:r>
              <a:rPr lang="en-US" dirty="0" smtClean="0"/>
              <a:t>There are 4,426,165,368 ways to arrange 8 queens on a chessboard of 64 squares.</a:t>
            </a:r>
          </a:p>
          <a:p>
            <a:pPr lvl="1">
              <a:buFont typeface="Arial" pitchFamily="34" charset="0"/>
              <a:buChar char="•"/>
            </a:pPr>
            <a:r>
              <a:rPr lang="en-US" dirty="0" smtClean="0"/>
              <a:t>No queen can reside in a row or a column that contains another queen</a:t>
            </a:r>
          </a:p>
          <a:p>
            <a:pPr lvl="1">
              <a:buFont typeface="Arial" pitchFamily="34" charset="0"/>
              <a:buChar char="•"/>
            </a:pPr>
            <a:r>
              <a:rPr lang="en-US" dirty="0" smtClean="0"/>
              <a:t>only 40,320 (8!) arrangements of queens to be checked for attacks along diagonals</a:t>
            </a:r>
            <a:endParaRPr lang="en-US" dirty="0"/>
          </a:p>
        </p:txBody>
      </p:sp>
      <p:pic>
        <p:nvPicPr>
          <p:cNvPr id="2050" name="Picture 2"/>
          <p:cNvPicPr>
            <a:picLocks noChangeAspect="1" noChangeArrowheads="1"/>
          </p:cNvPicPr>
          <p:nvPr/>
        </p:nvPicPr>
        <p:blipFill>
          <a:blip r:embed="rId2"/>
          <a:srcRect/>
          <a:stretch>
            <a:fillRect/>
          </a:stretch>
        </p:blipFill>
        <p:spPr bwMode="auto">
          <a:xfrm>
            <a:off x="2243667" y="3343276"/>
            <a:ext cx="7458075" cy="3514725"/>
          </a:xfrm>
          <a:prstGeom prst="rect">
            <a:avLst/>
          </a:prstGeom>
          <a:noFill/>
          <a:ln w="9525">
            <a:noFill/>
            <a:miter lim="800000"/>
            <a:headEnd/>
            <a:tailEnd/>
          </a:ln>
          <a:effectLst/>
        </p:spPr>
      </p:pic>
    </p:spTree>
    <p:extLst>
      <p:ext uri="{BB962C8B-B14F-4D97-AF65-F5344CB8AC3E}">
        <p14:creationId xmlns:p14="http://schemas.microsoft.com/office/powerpoint/2010/main" val="25127805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Tracking</a:t>
            </a:r>
            <a:endParaRPr lang="en-US" dirty="0"/>
          </a:p>
        </p:txBody>
      </p:sp>
      <p:sp>
        <p:nvSpPr>
          <p:cNvPr id="3" name="Text Placeholder 2"/>
          <p:cNvSpPr>
            <a:spLocks noGrp="1"/>
          </p:cNvSpPr>
          <p:nvPr>
            <p:ph idx="1"/>
          </p:nvPr>
        </p:nvSpPr>
        <p:spPr/>
        <p:txBody>
          <a:bodyPr/>
          <a:lstStyle/>
          <a:p>
            <a:pPr>
              <a:buFont typeface="Arial" pitchFamily="34" charset="0"/>
              <a:buChar char="•"/>
            </a:pPr>
            <a:r>
              <a:rPr lang="en-US" dirty="0" smtClean="0"/>
              <a:t>Backtracking is an algorithmic technique for solving problems recursively by trying to build a solution incrementally, one piece at a time, removing those solutions that fail to satisfy the constraints of the problem at any point of time. </a:t>
            </a:r>
          </a:p>
          <a:p>
            <a:pPr>
              <a:buFont typeface="Arial" pitchFamily="34" charset="0"/>
              <a:buChar char="•"/>
            </a:pPr>
            <a:endParaRPr lang="en-US" dirty="0" smtClean="0"/>
          </a:p>
          <a:p>
            <a:endParaRPr lang="en-US" dirty="0"/>
          </a:p>
        </p:txBody>
      </p:sp>
      <p:pic>
        <p:nvPicPr>
          <p:cNvPr id="4" name="Picture 3"/>
          <p:cNvPicPr/>
          <p:nvPr/>
        </p:nvPicPr>
        <p:blipFill>
          <a:blip r:embed="rId2"/>
          <a:stretch>
            <a:fillRect/>
          </a:stretch>
        </p:blipFill>
        <p:spPr>
          <a:xfrm>
            <a:off x="5615517" y="3338512"/>
            <a:ext cx="2400300" cy="1552575"/>
          </a:xfrm>
          <a:prstGeom prst="rect">
            <a:avLst/>
          </a:prstGeom>
        </p:spPr>
      </p:pic>
    </p:spTree>
    <p:extLst>
      <p:ext uri="{BB962C8B-B14F-4D97-AF65-F5344CB8AC3E}">
        <p14:creationId xmlns:p14="http://schemas.microsoft.com/office/powerpoint/2010/main" val="3478505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7334" y="116790"/>
            <a:ext cx="8184726" cy="1428115"/>
          </a:xfrm>
        </p:spPr>
        <p:txBody>
          <a:bodyPr/>
          <a:lstStyle/>
          <a:p>
            <a:r>
              <a:rPr lang="en-US" dirty="0" smtClean="0"/>
              <a:t>Backtracking Algorithm</a:t>
            </a:r>
            <a:endParaRPr lang="en-US" dirty="0"/>
          </a:p>
        </p:txBody>
      </p:sp>
      <p:sp>
        <p:nvSpPr>
          <p:cNvPr id="3" name="Text Placeholder 2"/>
          <p:cNvSpPr>
            <a:spLocks noGrp="1"/>
          </p:cNvSpPr>
          <p:nvPr>
            <p:ph idx="1"/>
          </p:nvPr>
        </p:nvSpPr>
        <p:spPr>
          <a:xfrm>
            <a:off x="1945640" y="1326483"/>
            <a:ext cx="7579360" cy="3716654"/>
          </a:xfrm>
        </p:spPr>
        <p:txBody>
          <a:bodyPr>
            <a:normAutofit/>
          </a:bodyPr>
          <a:lstStyle/>
          <a:p>
            <a:pPr>
              <a:buFont typeface="Arial" pitchFamily="34" charset="0"/>
              <a:buChar char="•"/>
            </a:pPr>
            <a:r>
              <a:rPr lang="en-US" dirty="0" smtClean="0"/>
              <a:t>The idea is to place </a:t>
            </a:r>
            <a:r>
              <a:rPr lang="en-US" b="1" dirty="0" smtClean="0"/>
              <a:t>queens one by one </a:t>
            </a:r>
            <a:r>
              <a:rPr lang="en-US" dirty="0" smtClean="0"/>
              <a:t>in </a:t>
            </a:r>
            <a:r>
              <a:rPr lang="en-US" b="1" dirty="0" smtClean="0"/>
              <a:t>different columns</a:t>
            </a:r>
            <a:r>
              <a:rPr lang="en-US" dirty="0" smtClean="0"/>
              <a:t>, </a:t>
            </a:r>
            <a:r>
              <a:rPr lang="en-US" b="1" dirty="0" smtClean="0"/>
              <a:t>starting from the leftmost column</a:t>
            </a:r>
            <a:r>
              <a:rPr lang="en-US" dirty="0" smtClean="0"/>
              <a:t>. When we place a queen in a column, we check for </a:t>
            </a:r>
            <a:r>
              <a:rPr lang="en-US" b="1" dirty="0" smtClean="0"/>
              <a:t>clashes</a:t>
            </a:r>
            <a:r>
              <a:rPr lang="en-US" dirty="0" smtClean="0"/>
              <a:t> with already </a:t>
            </a:r>
            <a:r>
              <a:rPr lang="en-US" b="1" dirty="0" smtClean="0"/>
              <a:t>placed queens</a:t>
            </a:r>
            <a:r>
              <a:rPr lang="en-US" dirty="0" smtClean="0"/>
              <a:t>. </a:t>
            </a:r>
          </a:p>
          <a:p>
            <a:pPr>
              <a:buFont typeface="Arial" pitchFamily="34" charset="0"/>
              <a:buChar char="•"/>
            </a:pPr>
            <a:r>
              <a:rPr lang="en-US" dirty="0" smtClean="0"/>
              <a:t>In the current column, if we find a row for which there is </a:t>
            </a:r>
            <a:r>
              <a:rPr lang="en-US" b="1" dirty="0" smtClean="0"/>
              <a:t>no clash</a:t>
            </a:r>
            <a:r>
              <a:rPr lang="en-US" dirty="0" smtClean="0"/>
              <a:t>, we mark this row and column as part of the </a:t>
            </a:r>
            <a:r>
              <a:rPr lang="en-US" b="1" dirty="0" smtClean="0"/>
              <a:t>solution</a:t>
            </a:r>
            <a:r>
              <a:rPr lang="en-US" dirty="0" smtClean="0"/>
              <a:t>. If we do not find such a row due to clashes then we </a:t>
            </a:r>
            <a:r>
              <a:rPr lang="en-US" b="1" dirty="0" smtClean="0"/>
              <a:t>backtrack</a:t>
            </a:r>
            <a:r>
              <a:rPr lang="en-US" dirty="0" smtClean="0"/>
              <a:t> and </a:t>
            </a:r>
            <a:r>
              <a:rPr lang="en-US" b="1" dirty="0" smtClean="0"/>
              <a:t>return false</a:t>
            </a:r>
            <a:r>
              <a:rPr lang="en-US" dirty="0" smtClean="0"/>
              <a:t>.</a:t>
            </a:r>
            <a:endParaRPr lang="en-US" dirty="0"/>
          </a:p>
        </p:txBody>
      </p:sp>
    </p:spTree>
    <p:extLst>
      <p:ext uri="{BB962C8B-B14F-4D97-AF65-F5344CB8AC3E}">
        <p14:creationId xmlns:p14="http://schemas.microsoft.com/office/powerpoint/2010/main" val="336551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Backtracking Algorithm</a:t>
            </a:r>
            <a:endParaRPr lang="en-US" dirty="0"/>
          </a:p>
        </p:txBody>
      </p:sp>
      <p:sp>
        <p:nvSpPr>
          <p:cNvPr id="3" name="Text Placeholder 2"/>
          <p:cNvSpPr>
            <a:spLocks noGrp="1"/>
          </p:cNvSpPr>
          <p:nvPr>
            <p:ph idx="1"/>
          </p:nvPr>
        </p:nvSpPr>
        <p:spPr>
          <a:xfrm>
            <a:off x="1945640" y="1326483"/>
            <a:ext cx="7426960" cy="4744117"/>
          </a:xfrm>
        </p:spPr>
        <p:txBody>
          <a:bodyPr>
            <a:normAutofit fontScale="92500" lnSpcReduction="20000"/>
          </a:bodyPr>
          <a:lstStyle/>
          <a:p>
            <a:pPr marL="685800" indent="-457200">
              <a:buFont typeface="+mj-lt"/>
              <a:buAutoNum type="arabicPeriod"/>
            </a:pPr>
            <a:r>
              <a:rPr lang="en-US" dirty="0" smtClean="0"/>
              <a:t>Start in the leftmost column </a:t>
            </a:r>
          </a:p>
          <a:p>
            <a:pPr marL="685800" indent="-457200">
              <a:buFont typeface="+mj-lt"/>
              <a:buAutoNum type="arabicPeriod"/>
            </a:pPr>
            <a:r>
              <a:rPr lang="en-US" dirty="0" smtClean="0"/>
              <a:t>If all queens are placed </a:t>
            </a:r>
          </a:p>
          <a:p>
            <a:pPr marL="1143000" lvl="1" indent="-457200"/>
            <a:r>
              <a:rPr lang="en-US" dirty="0" smtClean="0">
                <a:solidFill>
                  <a:srgbClr val="00B050"/>
                </a:solidFill>
              </a:rPr>
              <a:t>	</a:t>
            </a:r>
            <a:r>
              <a:rPr lang="en-US" dirty="0" smtClean="0"/>
              <a:t>return true </a:t>
            </a:r>
          </a:p>
          <a:p>
            <a:pPr marL="685800" indent="-457200">
              <a:buFont typeface="+mj-lt"/>
              <a:buAutoNum type="arabicPeriod"/>
            </a:pPr>
            <a:r>
              <a:rPr lang="en-US" dirty="0" smtClean="0"/>
              <a:t>Try all rows in the current column. Do following for every tried row. </a:t>
            </a:r>
          </a:p>
          <a:p>
            <a:pPr marL="1143000" lvl="1" indent="-457200">
              <a:buFont typeface="+mj-lt"/>
              <a:buAutoNum type="alphaLcPeriod"/>
            </a:pPr>
            <a:r>
              <a:rPr lang="en-US" dirty="0" smtClean="0"/>
              <a:t>If the queen can be placed safely in this row then mark this [row, column] as part of the solution and recursively check if placing queen here leads to a solution. </a:t>
            </a:r>
          </a:p>
          <a:p>
            <a:pPr marL="1143000" lvl="1" indent="-457200">
              <a:buFont typeface="+mj-lt"/>
              <a:buAutoNum type="alphaLcPeriod"/>
            </a:pPr>
            <a:r>
              <a:rPr lang="en-US" dirty="0" smtClean="0"/>
              <a:t>If placing the queen in [row, column] leads to a solution then return true. </a:t>
            </a:r>
          </a:p>
          <a:p>
            <a:pPr marL="1143000" lvl="1" indent="-457200">
              <a:buFont typeface="+mj-lt"/>
              <a:buAutoNum type="alphaLcPeriod"/>
            </a:pPr>
            <a:r>
              <a:rPr lang="en-US" dirty="0" smtClean="0"/>
              <a:t>If placing queen doesn't lead to a solution then unmark this [row, column] (Backtrack) and go to step (a) to try other rows. </a:t>
            </a:r>
          </a:p>
          <a:p>
            <a:pPr marL="685800" indent="-457200">
              <a:buFont typeface="+mj-lt"/>
              <a:buAutoNum type="arabicPeriod"/>
            </a:pPr>
            <a:r>
              <a:rPr lang="en-US" dirty="0" smtClean="0"/>
              <a:t>If all rows have been tried and nothing worked, return false to trigger backtracking.</a:t>
            </a:r>
            <a:endParaRPr lang="en-US" dirty="0"/>
          </a:p>
        </p:txBody>
      </p:sp>
    </p:spTree>
    <p:extLst>
      <p:ext uri="{BB962C8B-B14F-4D97-AF65-F5344CB8AC3E}">
        <p14:creationId xmlns:p14="http://schemas.microsoft.com/office/powerpoint/2010/main" val="2356984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rmAutofit fontScale="90000"/>
          </a:bodyPr>
          <a:lstStyle/>
          <a:p>
            <a:pPr algn="ctr">
              <a:spcBef>
                <a:spcPts val="0"/>
              </a:spcBef>
              <a:buClr>
                <a:schemeClr val="dk1"/>
              </a:buClr>
              <a:buSzPct val="100000"/>
            </a:pPr>
            <a:r>
              <a:rPr lang="en-US"/>
              <a:t>Example to understand Backtracking</a:t>
            </a:r>
            <a:endParaRPr/>
          </a:p>
        </p:txBody>
      </p:sp>
      <p:sp>
        <p:nvSpPr>
          <p:cNvPr id="91" name="Google Shape;91;p16"/>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rmAutofit/>
          </a:bodyPr>
          <a:lstStyle/>
          <a:p>
            <a:pPr marL="342900" indent="-139700">
              <a:spcBef>
                <a:spcPts val="0"/>
              </a:spcBef>
              <a:buClr>
                <a:schemeClr val="dk1"/>
              </a:buClr>
              <a:buSzPts val="3200"/>
              <a:buNone/>
            </a:pPr>
            <a:endParaRPr/>
          </a:p>
        </p:txBody>
      </p:sp>
    </p:spTree>
    <p:extLst>
      <p:ext uri="{BB962C8B-B14F-4D97-AF65-F5344CB8AC3E}">
        <p14:creationId xmlns:p14="http://schemas.microsoft.com/office/powerpoint/2010/main" val="851625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rmAutofit/>
          </a:bodyPr>
          <a:lstStyle/>
          <a:p>
            <a:pPr algn="ctr">
              <a:spcBef>
                <a:spcPts val="0"/>
              </a:spcBef>
              <a:buClr>
                <a:schemeClr val="dk1"/>
              </a:buClr>
              <a:buSzPts val="4400"/>
            </a:pPr>
            <a:r>
              <a:rPr lang="en-US"/>
              <a:t>Rat in a maze</a:t>
            </a:r>
            <a:endParaRPr/>
          </a:p>
        </p:txBody>
      </p:sp>
      <p:pic>
        <p:nvPicPr>
          <p:cNvPr id="97" name="Google Shape;97;p17"/>
          <p:cNvPicPr preferRelativeResize="0">
            <a:picLocks noGrp="1"/>
          </p:cNvPicPr>
          <p:nvPr>
            <p:ph type="body" idx="1"/>
          </p:nvPr>
        </p:nvPicPr>
        <p:blipFill rotWithShape="1">
          <a:blip r:embed="rId3">
            <a:alphaModFix/>
          </a:blip>
          <a:srcRect/>
          <a:stretch/>
        </p:blipFill>
        <p:spPr>
          <a:xfrm>
            <a:off x="3578404" y="1600201"/>
            <a:ext cx="5035193" cy="4525963"/>
          </a:xfrm>
          <a:prstGeom prst="rect">
            <a:avLst/>
          </a:prstGeom>
          <a:noFill/>
          <a:ln>
            <a:noFill/>
          </a:ln>
        </p:spPr>
      </p:pic>
    </p:spTree>
    <p:extLst>
      <p:ext uri="{BB962C8B-B14F-4D97-AF65-F5344CB8AC3E}">
        <p14:creationId xmlns:p14="http://schemas.microsoft.com/office/powerpoint/2010/main" val="2198000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rmAutofit/>
          </a:bodyPr>
          <a:lstStyle/>
          <a:p>
            <a:pPr algn="ctr">
              <a:spcBef>
                <a:spcPts val="0"/>
              </a:spcBef>
              <a:buClr>
                <a:schemeClr val="dk1"/>
              </a:buClr>
              <a:buSzPts val="4400"/>
            </a:pPr>
            <a:endParaRPr/>
          </a:p>
        </p:txBody>
      </p:sp>
      <p:sp>
        <p:nvSpPr>
          <p:cNvPr id="103" name="Google Shape;103;p18"/>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rmAutofit fontScale="70000" lnSpcReduction="20000"/>
          </a:bodyPr>
          <a:lstStyle/>
          <a:p>
            <a:pPr marL="0" indent="0">
              <a:spcBef>
                <a:spcPts val="0"/>
              </a:spcBef>
              <a:buClr>
                <a:schemeClr val="dk1"/>
              </a:buClr>
              <a:buSzPct val="100000"/>
              <a:buNone/>
            </a:pPr>
            <a:r>
              <a:rPr lang="en-US"/>
              <a:t>Input:</a:t>
            </a:r>
            <a:endParaRPr/>
          </a:p>
          <a:p>
            <a:pPr marL="400050" lvl="1" indent="0">
              <a:spcBef>
                <a:spcPts val="266"/>
              </a:spcBef>
              <a:buClr>
                <a:schemeClr val="dk1"/>
              </a:buClr>
              <a:buSzPct val="100000"/>
              <a:buNone/>
            </a:pPr>
            <a:r>
              <a:rPr lang="en-US"/>
              <a:t>0 denotes wall, 1 denotes free path</a:t>
            </a:r>
            <a:endParaRPr/>
          </a:p>
          <a:p>
            <a:pPr marL="400050" lvl="1" indent="0">
              <a:spcBef>
                <a:spcPts val="266"/>
              </a:spcBef>
              <a:buClr>
                <a:schemeClr val="dk1"/>
              </a:buClr>
              <a:buSzPct val="100000"/>
              <a:buNone/>
            </a:pPr>
            <a:r>
              <a:rPr lang="en-US"/>
              <a:t>two numbers n, m</a:t>
            </a:r>
            <a:endParaRPr/>
          </a:p>
          <a:p>
            <a:pPr marL="400050" lvl="1" indent="0">
              <a:spcBef>
                <a:spcPts val="266"/>
              </a:spcBef>
              <a:buClr>
                <a:schemeClr val="dk1"/>
              </a:buClr>
              <a:buSzPct val="100000"/>
              <a:buNone/>
            </a:pPr>
            <a:r>
              <a:rPr lang="en-US"/>
              <a:t>Next n lines contain m numbers (0 or 1)</a:t>
            </a:r>
            <a:endParaRPr/>
          </a:p>
          <a:p>
            <a:pPr marL="0" indent="0">
              <a:spcBef>
                <a:spcPts val="304"/>
              </a:spcBef>
              <a:buClr>
                <a:schemeClr val="dk1"/>
              </a:buClr>
              <a:buSzPct val="100000"/>
              <a:buNone/>
            </a:pPr>
            <a:r>
              <a:rPr lang="en-US"/>
              <a:t>Output:</a:t>
            </a:r>
            <a:endParaRPr/>
          </a:p>
          <a:p>
            <a:pPr marL="400050" lvl="1" indent="0">
              <a:spcBef>
                <a:spcPts val="266"/>
              </a:spcBef>
              <a:buClr>
                <a:schemeClr val="dk1"/>
              </a:buClr>
              <a:buSzPct val="100000"/>
              <a:buNone/>
            </a:pPr>
            <a:r>
              <a:rPr lang="en-US"/>
              <a:t>Print 1 if rat can reach (n-1,m-1)</a:t>
            </a:r>
            <a:endParaRPr/>
          </a:p>
          <a:p>
            <a:pPr marL="400050" lvl="1" indent="0">
              <a:spcBef>
                <a:spcPts val="266"/>
              </a:spcBef>
              <a:buClr>
                <a:schemeClr val="dk1"/>
              </a:buClr>
              <a:buSzPct val="100000"/>
              <a:buNone/>
            </a:pPr>
            <a:r>
              <a:rPr lang="en-US"/>
              <a:t>Print 0 if it can not reach (n-1,m-1)</a:t>
            </a:r>
            <a:endParaRPr/>
          </a:p>
          <a:p>
            <a:pPr marL="0" indent="0">
              <a:spcBef>
                <a:spcPts val="304"/>
              </a:spcBef>
              <a:buClr>
                <a:schemeClr val="dk1"/>
              </a:buClr>
              <a:buSzPct val="100000"/>
              <a:buNone/>
            </a:pPr>
            <a:r>
              <a:rPr lang="en-US"/>
              <a:t>Test Case 1:</a:t>
            </a:r>
            <a:endParaRPr/>
          </a:p>
          <a:p>
            <a:pPr marL="0" indent="0">
              <a:spcBef>
                <a:spcPts val="304"/>
              </a:spcBef>
              <a:buClr>
                <a:schemeClr val="dk1"/>
              </a:buClr>
              <a:buSzPct val="100000"/>
              <a:buNone/>
            </a:pPr>
            <a:r>
              <a:rPr lang="en-US"/>
              <a:t>Input:</a:t>
            </a:r>
            <a:endParaRPr/>
          </a:p>
          <a:p>
            <a:pPr marL="0" indent="0">
              <a:spcBef>
                <a:spcPts val="304"/>
              </a:spcBef>
              <a:buClr>
                <a:schemeClr val="dk1"/>
              </a:buClr>
              <a:buSzPct val="100000"/>
              <a:buNone/>
            </a:pPr>
            <a:r>
              <a:rPr lang="en-US"/>
              <a:t>5 5</a:t>
            </a:r>
            <a:endParaRPr/>
          </a:p>
          <a:p>
            <a:pPr marL="0" indent="0">
              <a:spcBef>
                <a:spcPts val="304"/>
              </a:spcBef>
              <a:buClr>
                <a:schemeClr val="dk1"/>
              </a:buClr>
              <a:buSzPct val="100000"/>
              <a:buNone/>
            </a:pPr>
            <a:r>
              <a:rPr lang="en-US"/>
              <a:t>1 0 1 0 1</a:t>
            </a:r>
            <a:endParaRPr/>
          </a:p>
          <a:p>
            <a:pPr marL="0" indent="0">
              <a:spcBef>
                <a:spcPts val="304"/>
              </a:spcBef>
              <a:buClr>
                <a:schemeClr val="dk1"/>
              </a:buClr>
              <a:buSzPct val="100000"/>
              <a:buNone/>
            </a:pPr>
            <a:r>
              <a:rPr lang="en-US"/>
              <a:t>1 1 1 1 1</a:t>
            </a:r>
            <a:endParaRPr/>
          </a:p>
          <a:p>
            <a:pPr marL="0" indent="0">
              <a:spcBef>
                <a:spcPts val="304"/>
              </a:spcBef>
              <a:buClr>
                <a:schemeClr val="dk1"/>
              </a:buClr>
              <a:buSzPct val="100000"/>
              <a:buNone/>
            </a:pPr>
            <a:r>
              <a:rPr lang="en-US"/>
              <a:t>0 1 0 1 0</a:t>
            </a:r>
            <a:endParaRPr/>
          </a:p>
          <a:p>
            <a:pPr marL="0" indent="0">
              <a:spcBef>
                <a:spcPts val="304"/>
              </a:spcBef>
              <a:buClr>
                <a:schemeClr val="dk1"/>
              </a:buClr>
              <a:buSzPct val="100000"/>
              <a:buNone/>
            </a:pPr>
            <a:r>
              <a:rPr lang="en-US"/>
              <a:t>1 0 0 1 1</a:t>
            </a:r>
            <a:endParaRPr/>
          </a:p>
          <a:p>
            <a:pPr marL="0" indent="0">
              <a:spcBef>
                <a:spcPts val="304"/>
              </a:spcBef>
              <a:buClr>
                <a:schemeClr val="dk1"/>
              </a:buClr>
              <a:buSzPct val="100000"/>
              <a:buNone/>
            </a:pPr>
            <a:r>
              <a:rPr lang="en-US"/>
              <a:t>1 1 1 0 1</a:t>
            </a:r>
            <a:endParaRPr/>
          </a:p>
          <a:p>
            <a:pPr marL="0" indent="0">
              <a:spcBef>
                <a:spcPts val="304"/>
              </a:spcBef>
              <a:buClr>
                <a:schemeClr val="dk1"/>
              </a:buClr>
              <a:buSzPct val="100000"/>
              <a:buNone/>
            </a:pPr>
            <a:endParaRPr/>
          </a:p>
          <a:p>
            <a:pPr marL="0" indent="0">
              <a:spcBef>
                <a:spcPts val="304"/>
              </a:spcBef>
              <a:buClr>
                <a:schemeClr val="dk1"/>
              </a:buClr>
              <a:buSzPct val="100000"/>
              <a:buNone/>
            </a:pPr>
            <a:r>
              <a:rPr lang="en-US"/>
              <a:t>Output:</a:t>
            </a:r>
            <a:endParaRPr/>
          </a:p>
          <a:p>
            <a:pPr marL="0" indent="0">
              <a:spcBef>
                <a:spcPts val="304"/>
              </a:spcBef>
              <a:buClr>
                <a:schemeClr val="dk1"/>
              </a:buClr>
              <a:buSzPct val="100000"/>
              <a:buNone/>
            </a:pPr>
            <a:r>
              <a:rPr lang="en-US"/>
              <a:t>1</a:t>
            </a:r>
            <a:endParaRPr/>
          </a:p>
        </p:txBody>
      </p:sp>
    </p:spTree>
    <p:extLst>
      <p:ext uri="{BB962C8B-B14F-4D97-AF65-F5344CB8AC3E}">
        <p14:creationId xmlns:p14="http://schemas.microsoft.com/office/powerpoint/2010/main" val="1059566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When should </a:t>
            </a:r>
            <a:r>
              <a:rPr lang="en-US" dirty="0" smtClean="0"/>
              <a:t>we </a:t>
            </a:r>
            <a:r>
              <a:rPr lang="en-US" dirty="0"/>
              <a:t>use recursion? </a:t>
            </a:r>
            <a:endParaRPr lang="en-US" dirty="0" smtClean="0"/>
          </a:p>
          <a:p>
            <a:r>
              <a:rPr lang="en-US" dirty="0" smtClean="0"/>
              <a:t>Recursion </a:t>
            </a:r>
            <a:r>
              <a:rPr lang="en-US" dirty="0"/>
              <a:t>is </a:t>
            </a:r>
            <a:r>
              <a:rPr lang="en-US" b="1" dirty="0"/>
              <a:t>made for solving problems that can be broken down into smaller, repetitive problems</a:t>
            </a:r>
            <a:r>
              <a:rPr lang="en-US" dirty="0"/>
              <a:t>. It is especially good for working on things that have many possible branches and are too complex for an iterative approach. One good example of this would be searching through a file system</a:t>
            </a:r>
            <a:r>
              <a:rPr lang="en-US" dirty="0" smtClean="0"/>
              <a:t>.</a:t>
            </a:r>
          </a:p>
          <a:p>
            <a:endParaRPr lang="en-US" dirty="0"/>
          </a:p>
        </p:txBody>
      </p:sp>
    </p:spTree>
    <p:extLst>
      <p:ext uri="{BB962C8B-B14F-4D97-AF65-F5344CB8AC3E}">
        <p14:creationId xmlns:p14="http://schemas.microsoft.com/office/powerpoint/2010/main" val="11706753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rmAutofit/>
          </a:bodyPr>
          <a:lstStyle/>
          <a:p>
            <a:pPr algn="ctr">
              <a:spcBef>
                <a:spcPts val="0"/>
              </a:spcBef>
              <a:buClr>
                <a:schemeClr val="dk1"/>
              </a:buClr>
              <a:buSzPts val="4400"/>
            </a:pPr>
            <a:endParaRPr/>
          </a:p>
        </p:txBody>
      </p:sp>
      <p:pic>
        <p:nvPicPr>
          <p:cNvPr id="109" name="Google Shape;109;p19"/>
          <p:cNvPicPr preferRelativeResize="0">
            <a:picLocks noGrp="1"/>
          </p:cNvPicPr>
          <p:nvPr>
            <p:ph type="body" idx="1"/>
          </p:nvPr>
        </p:nvPicPr>
        <p:blipFill rotWithShape="1">
          <a:blip r:embed="rId3">
            <a:alphaModFix/>
          </a:blip>
          <a:srcRect/>
          <a:stretch/>
        </p:blipFill>
        <p:spPr>
          <a:xfrm>
            <a:off x="3364290" y="1600201"/>
            <a:ext cx="5463421" cy="4525963"/>
          </a:xfrm>
          <a:prstGeom prst="rect">
            <a:avLst/>
          </a:prstGeom>
          <a:noFill/>
          <a:ln>
            <a:noFill/>
          </a:ln>
        </p:spPr>
      </p:pic>
    </p:spTree>
    <p:extLst>
      <p:ext uri="{BB962C8B-B14F-4D97-AF65-F5344CB8AC3E}">
        <p14:creationId xmlns:p14="http://schemas.microsoft.com/office/powerpoint/2010/main" val="5017515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rmAutofit/>
          </a:bodyPr>
          <a:lstStyle/>
          <a:p>
            <a:pPr algn="ctr">
              <a:spcBef>
                <a:spcPts val="0"/>
              </a:spcBef>
              <a:buClr>
                <a:schemeClr val="dk1"/>
              </a:buClr>
              <a:buSzPts val="4400"/>
            </a:pPr>
            <a:r>
              <a:rPr lang="en-US"/>
              <a:t>N-Queen Problem</a:t>
            </a:r>
            <a:endParaRPr/>
          </a:p>
        </p:txBody>
      </p:sp>
      <p:sp>
        <p:nvSpPr>
          <p:cNvPr id="115" name="Google Shape;115;p20"/>
          <p:cNvSpPr txBox="1">
            <a:spLocks noGrp="1"/>
          </p:cNvSpPr>
          <p:nvPr>
            <p:ph type="body" idx="1"/>
          </p:nvPr>
        </p:nvSpPr>
        <p:spPr>
          <a:xfrm>
            <a:off x="1945640" y="1326483"/>
            <a:ext cx="7731760" cy="4989650"/>
          </a:xfrm>
          <a:prstGeom prst="rect">
            <a:avLst/>
          </a:prstGeom>
          <a:noFill/>
          <a:ln>
            <a:noFill/>
          </a:ln>
        </p:spPr>
        <p:txBody>
          <a:bodyPr spcFirstLastPara="1" vert="horz" wrap="square" lIns="91425" tIns="45700" rIns="91425" bIns="45700" rtlCol="0" anchor="t" anchorCtr="0">
            <a:normAutofit/>
          </a:bodyPr>
          <a:lstStyle/>
          <a:p>
            <a:pPr marL="342900" indent="-342900">
              <a:spcBef>
                <a:spcPts val="0"/>
              </a:spcBef>
              <a:buClr>
                <a:schemeClr val="dk1"/>
              </a:buClr>
              <a:buSzPct val="100000"/>
              <a:buFont typeface="Arial"/>
              <a:buChar char="•"/>
            </a:pPr>
            <a:r>
              <a:rPr lang="en-US"/>
              <a:t>We have </a:t>
            </a:r>
            <a:r>
              <a:rPr lang="en-US" b="1"/>
              <a:t>N queens </a:t>
            </a:r>
            <a:r>
              <a:rPr lang="en-US"/>
              <a:t>and </a:t>
            </a:r>
            <a:r>
              <a:rPr lang="en-US" b="1"/>
              <a:t>N x N chess board</a:t>
            </a:r>
            <a:r>
              <a:rPr lang="en-US"/>
              <a:t>. The objective of this problem is such that we need to place all  N queens on N x N chess board in such a manner that </a:t>
            </a:r>
            <a:r>
              <a:rPr lang="en-US" b="1"/>
              <a:t>no two queens </a:t>
            </a:r>
            <a:r>
              <a:rPr lang="en-US"/>
              <a:t>in under attack to each other.</a:t>
            </a:r>
            <a:endParaRPr/>
          </a:p>
          <a:p>
            <a:pPr marL="342900" indent="-342900">
              <a:spcBef>
                <a:spcPts val="592"/>
              </a:spcBef>
              <a:buClr>
                <a:schemeClr val="dk1"/>
              </a:buClr>
              <a:buSzPct val="100000"/>
              <a:buFont typeface="Arial"/>
              <a:buChar char="•"/>
            </a:pPr>
            <a:r>
              <a:rPr lang="en-US" b="1"/>
              <a:t>Legal move </a:t>
            </a:r>
            <a:r>
              <a:rPr lang="en-US"/>
              <a:t>attacking means no 2 queens in same row, col, and diagonal</a:t>
            </a:r>
            <a:endParaRPr/>
          </a:p>
          <a:p>
            <a:pPr marL="342900" indent="-342900">
              <a:spcBef>
                <a:spcPts val="592"/>
              </a:spcBef>
              <a:buClr>
                <a:schemeClr val="dk1"/>
              </a:buClr>
              <a:buSzPct val="100000"/>
              <a:buFont typeface="Arial"/>
              <a:buChar char="•"/>
            </a:pPr>
            <a:r>
              <a:rPr lang="en-US"/>
              <a:t>Two queens will be under attack if one of the following conditions is true:-</a:t>
            </a:r>
            <a:endParaRPr/>
          </a:p>
          <a:p>
            <a:pPr marL="742950" lvl="1" indent="-285750">
              <a:spcBef>
                <a:spcPts val="518"/>
              </a:spcBef>
              <a:buClr>
                <a:schemeClr val="dk1"/>
              </a:buClr>
              <a:buSzPct val="100000"/>
              <a:buFont typeface="Arial"/>
              <a:buChar char="•"/>
            </a:pPr>
            <a:r>
              <a:rPr lang="en-US"/>
              <a:t>firstly, if they are in the same row.</a:t>
            </a:r>
            <a:endParaRPr/>
          </a:p>
          <a:p>
            <a:pPr marL="742950" lvl="1" indent="-285750">
              <a:spcBef>
                <a:spcPts val="518"/>
              </a:spcBef>
              <a:buClr>
                <a:schemeClr val="dk1"/>
              </a:buClr>
              <a:buSzPct val="100000"/>
              <a:buFont typeface="Arial"/>
              <a:buChar char="•"/>
            </a:pPr>
            <a:r>
              <a:rPr lang="en-US"/>
              <a:t>secondly, if they are in the same column.</a:t>
            </a:r>
            <a:endParaRPr/>
          </a:p>
          <a:p>
            <a:pPr marL="742950" lvl="1" indent="-285750">
              <a:spcBef>
                <a:spcPts val="518"/>
              </a:spcBef>
              <a:buClr>
                <a:schemeClr val="dk1"/>
              </a:buClr>
              <a:buSzPct val="100000"/>
              <a:buFont typeface="Arial"/>
              <a:buChar char="•"/>
            </a:pPr>
            <a:r>
              <a:rPr lang="en-US"/>
              <a:t>finally, if they are in the same diagonal.</a:t>
            </a:r>
            <a:endParaRPr/>
          </a:p>
          <a:p>
            <a:pPr marL="342900" indent="-154940">
              <a:spcBef>
                <a:spcPts val="592"/>
              </a:spcBef>
              <a:buClr>
                <a:schemeClr val="dk1"/>
              </a:buClr>
              <a:buSzPct val="100000"/>
              <a:buNone/>
            </a:pPr>
            <a:endParaRPr/>
          </a:p>
          <a:p>
            <a:pPr marL="342900" indent="-154940">
              <a:spcBef>
                <a:spcPts val="592"/>
              </a:spcBef>
              <a:buClr>
                <a:schemeClr val="dk1"/>
              </a:buClr>
              <a:buSzPct val="100000"/>
              <a:buNone/>
            </a:pPr>
            <a:endParaRPr/>
          </a:p>
        </p:txBody>
      </p:sp>
      <p:pic>
        <p:nvPicPr>
          <p:cNvPr id="116" name="Google Shape;116;p20"/>
          <p:cNvPicPr preferRelativeResize="0"/>
          <p:nvPr/>
        </p:nvPicPr>
        <p:blipFill rotWithShape="1">
          <a:blip r:embed="rId3">
            <a:alphaModFix/>
          </a:blip>
          <a:srcRect/>
          <a:stretch/>
        </p:blipFill>
        <p:spPr>
          <a:xfrm>
            <a:off x="7597774" y="3861330"/>
            <a:ext cx="1994959" cy="2166939"/>
          </a:xfrm>
          <a:prstGeom prst="rect">
            <a:avLst/>
          </a:prstGeom>
          <a:noFill/>
          <a:ln>
            <a:noFill/>
          </a:ln>
        </p:spPr>
      </p:pic>
    </p:spTree>
    <p:extLst>
      <p:ext uri="{BB962C8B-B14F-4D97-AF65-F5344CB8AC3E}">
        <p14:creationId xmlns:p14="http://schemas.microsoft.com/office/powerpoint/2010/main" val="281235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rmAutofit/>
          </a:bodyPr>
          <a:lstStyle/>
          <a:p>
            <a:pPr algn="ctr">
              <a:spcBef>
                <a:spcPts val="0"/>
              </a:spcBef>
              <a:buClr>
                <a:schemeClr val="dk1"/>
              </a:buClr>
              <a:buSzPts val="4400"/>
            </a:pPr>
            <a:r>
              <a:rPr lang="en-US"/>
              <a:t>N-Queen Problem</a:t>
            </a:r>
            <a:endParaRPr/>
          </a:p>
        </p:txBody>
      </p:sp>
      <p:sp>
        <p:nvSpPr>
          <p:cNvPr id="122" name="Google Shape;122;p21"/>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rmAutofit/>
          </a:bodyPr>
          <a:lstStyle/>
          <a:p>
            <a:pPr marL="342900" indent="-342900">
              <a:spcBef>
                <a:spcPts val="0"/>
              </a:spcBef>
              <a:buClr>
                <a:schemeClr val="dk1"/>
              </a:buClr>
              <a:buSzPts val="3200"/>
              <a:buFont typeface="Arial"/>
              <a:buChar char="•"/>
            </a:pPr>
            <a:r>
              <a:rPr lang="en-US"/>
              <a:t>Idea of the size of the problem:</a:t>
            </a:r>
            <a:endParaRPr/>
          </a:p>
          <a:p>
            <a:pPr marL="742950" lvl="1" indent="-285750">
              <a:spcBef>
                <a:spcPts val="560"/>
              </a:spcBef>
              <a:buClr>
                <a:schemeClr val="dk1"/>
              </a:buClr>
              <a:buSzPts val="2800"/>
              <a:buFont typeface="Arial"/>
              <a:buChar char="•"/>
            </a:pPr>
            <a:r>
              <a:rPr lang="en-US"/>
              <a:t>There are 4,426,165,368 ways to arrange 8 queens on a chessboard of 64 squares.</a:t>
            </a:r>
            <a:endParaRPr/>
          </a:p>
          <a:p>
            <a:pPr marL="742950" lvl="1" indent="-285750">
              <a:spcBef>
                <a:spcPts val="560"/>
              </a:spcBef>
              <a:buClr>
                <a:schemeClr val="dk1"/>
              </a:buClr>
              <a:buSzPts val="2800"/>
              <a:buFont typeface="Arial"/>
              <a:buChar char="•"/>
            </a:pPr>
            <a:r>
              <a:rPr lang="en-US"/>
              <a:t>No queen can reside in a row or a column that contains another queen</a:t>
            </a:r>
            <a:endParaRPr/>
          </a:p>
          <a:p>
            <a:pPr marL="742950" lvl="1" indent="-285750">
              <a:spcBef>
                <a:spcPts val="560"/>
              </a:spcBef>
              <a:buClr>
                <a:schemeClr val="dk1"/>
              </a:buClr>
              <a:buSzPts val="2800"/>
              <a:buFont typeface="Arial"/>
              <a:buChar char="•"/>
            </a:pPr>
            <a:r>
              <a:rPr lang="en-US"/>
              <a:t>only 40,320 (8!) arrangements of queens to be checked for attacks along diagonals</a:t>
            </a:r>
            <a:endParaRPr/>
          </a:p>
        </p:txBody>
      </p:sp>
      <p:pic>
        <p:nvPicPr>
          <p:cNvPr id="123" name="Google Shape;123;p21"/>
          <p:cNvPicPr preferRelativeResize="0"/>
          <p:nvPr/>
        </p:nvPicPr>
        <p:blipFill rotWithShape="1">
          <a:blip r:embed="rId3">
            <a:alphaModFix/>
          </a:blip>
          <a:srcRect/>
          <a:stretch/>
        </p:blipFill>
        <p:spPr>
          <a:xfrm>
            <a:off x="2486948" y="1673867"/>
            <a:ext cx="7458075" cy="3514725"/>
          </a:xfrm>
          <a:prstGeom prst="rect">
            <a:avLst/>
          </a:prstGeom>
          <a:noFill/>
          <a:ln>
            <a:noFill/>
          </a:ln>
        </p:spPr>
      </p:pic>
    </p:spTree>
    <p:extLst>
      <p:ext uri="{BB962C8B-B14F-4D97-AF65-F5344CB8AC3E}">
        <p14:creationId xmlns:p14="http://schemas.microsoft.com/office/powerpoint/2010/main" val="1075189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rmAutofit/>
          </a:bodyPr>
          <a:lstStyle/>
          <a:p>
            <a:pPr algn="ctr">
              <a:spcBef>
                <a:spcPts val="0"/>
              </a:spcBef>
              <a:buClr>
                <a:schemeClr val="dk1"/>
              </a:buClr>
              <a:buSzPts val="4400"/>
            </a:pPr>
            <a:r>
              <a:rPr lang="en-US"/>
              <a:t>Back Tracking</a:t>
            </a:r>
            <a:endParaRPr/>
          </a:p>
        </p:txBody>
      </p:sp>
      <p:sp>
        <p:nvSpPr>
          <p:cNvPr id="129" name="Google Shape;129;p22"/>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rmAutofit/>
          </a:bodyPr>
          <a:lstStyle/>
          <a:p>
            <a:pPr marL="342900" indent="-342900">
              <a:spcBef>
                <a:spcPts val="0"/>
              </a:spcBef>
              <a:buClr>
                <a:schemeClr val="dk1"/>
              </a:buClr>
              <a:buSzPts val="3200"/>
              <a:buFont typeface="Arial"/>
              <a:buChar char="•"/>
            </a:pPr>
            <a:r>
              <a:rPr lang="en-US"/>
              <a:t>Backtracking is an algorithmic technique for solving problems recursively by trying to build a solution incrementally, one piece at a time, removing those solutions that fail to satisfy the constraints of the problem at any point of time. </a:t>
            </a:r>
            <a:endParaRPr/>
          </a:p>
          <a:p>
            <a:pPr marL="342900" indent="-139700">
              <a:spcBef>
                <a:spcPts val="640"/>
              </a:spcBef>
              <a:buClr>
                <a:schemeClr val="dk1"/>
              </a:buClr>
              <a:buSzPts val="3200"/>
              <a:buNone/>
            </a:pPr>
            <a:endParaRPr/>
          </a:p>
          <a:p>
            <a:pPr marL="342900" indent="-139700">
              <a:spcBef>
                <a:spcPts val="640"/>
              </a:spcBef>
              <a:buClr>
                <a:schemeClr val="dk1"/>
              </a:buClr>
              <a:buSzPts val="3200"/>
              <a:buNone/>
            </a:pPr>
            <a:endParaRPr/>
          </a:p>
        </p:txBody>
      </p:sp>
      <p:pic>
        <p:nvPicPr>
          <p:cNvPr id="130" name="Google Shape;130;p22"/>
          <p:cNvPicPr preferRelativeResize="0"/>
          <p:nvPr/>
        </p:nvPicPr>
        <p:blipFill rotWithShape="1">
          <a:blip r:embed="rId3">
            <a:alphaModFix/>
          </a:blip>
          <a:srcRect/>
          <a:stretch/>
        </p:blipFill>
        <p:spPr>
          <a:xfrm>
            <a:off x="6651558" y="4223551"/>
            <a:ext cx="2400300" cy="1552575"/>
          </a:xfrm>
          <a:prstGeom prst="rect">
            <a:avLst/>
          </a:prstGeom>
          <a:noFill/>
          <a:ln>
            <a:noFill/>
          </a:ln>
        </p:spPr>
      </p:pic>
    </p:spTree>
    <p:extLst>
      <p:ext uri="{BB962C8B-B14F-4D97-AF65-F5344CB8AC3E}">
        <p14:creationId xmlns:p14="http://schemas.microsoft.com/office/powerpoint/2010/main" val="21213707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a:spLocks noGrp="1"/>
          </p:cNvSpPr>
          <p:nvPr>
            <p:ph type="title"/>
          </p:nvPr>
        </p:nvSpPr>
        <p:spPr>
          <a:xfrm>
            <a:off x="1947334" y="116790"/>
            <a:ext cx="8184726" cy="1428115"/>
          </a:xfrm>
          <a:prstGeom prst="rect">
            <a:avLst/>
          </a:prstGeom>
          <a:noFill/>
          <a:ln>
            <a:noFill/>
          </a:ln>
        </p:spPr>
        <p:txBody>
          <a:bodyPr spcFirstLastPara="1" vert="horz" wrap="square" lIns="91425" tIns="45700" rIns="91425" bIns="45700" rtlCol="0" anchor="ctr" anchorCtr="0">
            <a:normAutofit/>
          </a:bodyPr>
          <a:lstStyle/>
          <a:p>
            <a:pPr algn="ctr">
              <a:spcBef>
                <a:spcPts val="0"/>
              </a:spcBef>
              <a:buClr>
                <a:schemeClr val="dk1"/>
              </a:buClr>
              <a:buSzPts val="4400"/>
            </a:pPr>
            <a:r>
              <a:rPr lang="en-US"/>
              <a:t>Backtracking Algorithm</a:t>
            </a:r>
            <a:endParaRPr/>
          </a:p>
        </p:txBody>
      </p:sp>
      <p:sp>
        <p:nvSpPr>
          <p:cNvPr id="136" name="Google Shape;136;p23"/>
          <p:cNvSpPr txBox="1">
            <a:spLocks noGrp="1"/>
          </p:cNvSpPr>
          <p:nvPr>
            <p:ph type="body" idx="1"/>
          </p:nvPr>
        </p:nvSpPr>
        <p:spPr>
          <a:xfrm>
            <a:off x="1945640" y="1326483"/>
            <a:ext cx="7579360" cy="3716654"/>
          </a:xfrm>
          <a:prstGeom prst="rect">
            <a:avLst/>
          </a:prstGeom>
          <a:noFill/>
          <a:ln>
            <a:noFill/>
          </a:ln>
        </p:spPr>
        <p:txBody>
          <a:bodyPr spcFirstLastPara="1" vert="horz" wrap="square" lIns="91425" tIns="45700" rIns="91425" bIns="45700" rtlCol="0" anchor="t" anchorCtr="0">
            <a:normAutofit lnSpcReduction="10000"/>
          </a:bodyPr>
          <a:lstStyle/>
          <a:p>
            <a:pPr marL="342900" indent="-342900">
              <a:spcBef>
                <a:spcPts val="0"/>
              </a:spcBef>
              <a:buClr>
                <a:schemeClr val="dk1"/>
              </a:buClr>
              <a:buSzPct val="100000"/>
              <a:buFont typeface="Arial"/>
              <a:buChar char="•"/>
            </a:pPr>
            <a:r>
              <a:rPr lang="en-US"/>
              <a:t>The idea is to place </a:t>
            </a:r>
            <a:r>
              <a:rPr lang="en-US" b="1"/>
              <a:t>queens one by one </a:t>
            </a:r>
            <a:r>
              <a:rPr lang="en-US"/>
              <a:t>in </a:t>
            </a:r>
            <a:r>
              <a:rPr lang="en-US" b="1"/>
              <a:t>different columns</a:t>
            </a:r>
            <a:r>
              <a:rPr lang="en-US"/>
              <a:t>, </a:t>
            </a:r>
            <a:r>
              <a:rPr lang="en-US" b="1"/>
              <a:t>starting from the leftmost column</a:t>
            </a:r>
            <a:r>
              <a:rPr lang="en-US"/>
              <a:t>. When we place a queen in a column, we check for </a:t>
            </a:r>
            <a:r>
              <a:rPr lang="en-US" b="1"/>
              <a:t>clashes</a:t>
            </a:r>
            <a:r>
              <a:rPr lang="en-US"/>
              <a:t> with already </a:t>
            </a:r>
            <a:r>
              <a:rPr lang="en-US" b="1"/>
              <a:t>placed queens</a:t>
            </a:r>
            <a:r>
              <a:rPr lang="en-US"/>
              <a:t>. </a:t>
            </a:r>
            <a:endParaRPr/>
          </a:p>
          <a:p>
            <a:pPr marL="342900" indent="-342900">
              <a:spcBef>
                <a:spcPts val="544"/>
              </a:spcBef>
              <a:buClr>
                <a:schemeClr val="dk1"/>
              </a:buClr>
              <a:buSzPct val="100000"/>
              <a:buFont typeface="Arial"/>
              <a:buChar char="•"/>
            </a:pPr>
            <a:r>
              <a:rPr lang="en-US"/>
              <a:t>In the current column, if we find a row for which there is </a:t>
            </a:r>
            <a:r>
              <a:rPr lang="en-US" b="1"/>
              <a:t>no clash</a:t>
            </a:r>
            <a:r>
              <a:rPr lang="en-US"/>
              <a:t>, we mark this row and column as part of the </a:t>
            </a:r>
            <a:r>
              <a:rPr lang="en-US" b="1"/>
              <a:t>solution</a:t>
            </a:r>
            <a:r>
              <a:rPr lang="en-US"/>
              <a:t>. If we do not find such a row due to clashes then we </a:t>
            </a:r>
            <a:r>
              <a:rPr lang="en-US" b="1"/>
              <a:t>backtrack</a:t>
            </a:r>
            <a:r>
              <a:rPr lang="en-US"/>
              <a:t> and </a:t>
            </a:r>
            <a:r>
              <a:rPr lang="en-US" b="1"/>
              <a:t>return false</a:t>
            </a:r>
            <a:r>
              <a:rPr lang="en-US"/>
              <a:t>.</a:t>
            </a:r>
            <a:endParaRPr/>
          </a:p>
        </p:txBody>
      </p:sp>
    </p:spTree>
    <p:extLst>
      <p:ext uri="{BB962C8B-B14F-4D97-AF65-F5344CB8AC3E}">
        <p14:creationId xmlns:p14="http://schemas.microsoft.com/office/powerpoint/2010/main" val="2061476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rmAutofit/>
          </a:bodyPr>
          <a:lstStyle/>
          <a:p>
            <a:pPr algn="ctr">
              <a:spcBef>
                <a:spcPts val="0"/>
              </a:spcBef>
              <a:buClr>
                <a:schemeClr val="dk1"/>
              </a:buClr>
              <a:buSzPts val="4400"/>
            </a:pPr>
            <a:r>
              <a:rPr lang="en-US"/>
              <a:t>Backtracking Algorithm</a:t>
            </a:r>
            <a:endParaRPr/>
          </a:p>
        </p:txBody>
      </p:sp>
      <p:sp>
        <p:nvSpPr>
          <p:cNvPr id="142" name="Google Shape;142;p24"/>
          <p:cNvSpPr txBox="1">
            <a:spLocks noGrp="1"/>
          </p:cNvSpPr>
          <p:nvPr>
            <p:ph type="body" idx="1"/>
          </p:nvPr>
        </p:nvSpPr>
        <p:spPr>
          <a:xfrm>
            <a:off x="1945640" y="1326483"/>
            <a:ext cx="7426960" cy="4744117"/>
          </a:xfrm>
          <a:prstGeom prst="rect">
            <a:avLst/>
          </a:prstGeom>
          <a:noFill/>
          <a:ln>
            <a:noFill/>
          </a:ln>
        </p:spPr>
        <p:txBody>
          <a:bodyPr spcFirstLastPara="1" vert="horz" wrap="square" lIns="91425" tIns="45700" rIns="91425" bIns="45700" rtlCol="0" anchor="t" anchorCtr="0">
            <a:normAutofit fontScale="92500" lnSpcReduction="20000"/>
          </a:bodyPr>
          <a:lstStyle/>
          <a:p>
            <a:pPr marL="685800" indent="-457200">
              <a:spcBef>
                <a:spcPts val="0"/>
              </a:spcBef>
              <a:buClr>
                <a:schemeClr val="dk1"/>
              </a:buClr>
              <a:buSzPct val="100000"/>
              <a:buFont typeface="Calibri"/>
              <a:buAutoNum type="arabicPeriod"/>
            </a:pPr>
            <a:r>
              <a:rPr lang="en-US"/>
              <a:t>Start in the leftmost column </a:t>
            </a:r>
            <a:endParaRPr/>
          </a:p>
          <a:p>
            <a:pPr marL="685800" indent="-457200">
              <a:spcBef>
                <a:spcPts val="448"/>
              </a:spcBef>
              <a:buClr>
                <a:schemeClr val="dk1"/>
              </a:buClr>
              <a:buSzPct val="100000"/>
              <a:buFont typeface="Calibri"/>
              <a:buAutoNum type="arabicPeriod"/>
            </a:pPr>
            <a:r>
              <a:rPr lang="en-US"/>
              <a:t>If all queens are placed </a:t>
            </a:r>
            <a:endParaRPr/>
          </a:p>
          <a:p>
            <a:pPr marL="1143000" lvl="1" indent="-457200">
              <a:spcBef>
                <a:spcPts val="392"/>
              </a:spcBef>
              <a:buClr>
                <a:srgbClr val="00B050"/>
              </a:buClr>
              <a:buSzPct val="100000"/>
              <a:buChar char="–"/>
            </a:pPr>
            <a:r>
              <a:rPr lang="en-US">
                <a:solidFill>
                  <a:srgbClr val="00B050"/>
                </a:solidFill>
              </a:rPr>
              <a:t>	</a:t>
            </a:r>
            <a:r>
              <a:rPr lang="en-US"/>
              <a:t>return true </a:t>
            </a:r>
            <a:endParaRPr/>
          </a:p>
          <a:p>
            <a:pPr marL="685800" indent="-457200">
              <a:spcBef>
                <a:spcPts val="448"/>
              </a:spcBef>
              <a:buClr>
                <a:schemeClr val="dk1"/>
              </a:buClr>
              <a:buSzPct val="100000"/>
              <a:buFont typeface="Calibri"/>
              <a:buAutoNum type="arabicPeriod"/>
            </a:pPr>
            <a:r>
              <a:rPr lang="en-US"/>
              <a:t>Try all rows in the current column. Do following for every tried row. </a:t>
            </a:r>
            <a:endParaRPr/>
          </a:p>
          <a:p>
            <a:pPr marL="1143000" lvl="1" indent="-457200">
              <a:spcBef>
                <a:spcPts val="392"/>
              </a:spcBef>
              <a:buClr>
                <a:schemeClr val="dk1"/>
              </a:buClr>
              <a:buSzPct val="100000"/>
              <a:buFont typeface="Calibri"/>
              <a:buAutoNum type="alphaLcPeriod"/>
            </a:pPr>
            <a:r>
              <a:rPr lang="en-US"/>
              <a:t>If the queen can be placed safely in this row then mark this [row, column] as part of the solution and recursively check if placing queen here leads to a solution. </a:t>
            </a:r>
            <a:endParaRPr/>
          </a:p>
          <a:p>
            <a:pPr marL="1143000" lvl="1" indent="-457200">
              <a:spcBef>
                <a:spcPts val="392"/>
              </a:spcBef>
              <a:buClr>
                <a:schemeClr val="dk1"/>
              </a:buClr>
              <a:buSzPct val="100000"/>
              <a:buFont typeface="Calibri"/>
              <a:buAutoNum type="alphaLcPeriod"/>
            </a:pPr>
            <a:r>
              <a:rPr lang="en-US"/>
              <a:t>If placing the queen in [row, column] leads to a solution then return true. </a:t>
            </a:r>
            <a:endParaRPr/>
          </a:p>
          <a:p>
            <a:pPr marL="1143000" lvl="1" indent="-457200">
              <a:spcBef>
                <a:spcPts val="392"/>
              </a:spcBef>
              <a:buClr>
                <a:schemeClr val="dk1"/>
              </a:buClr>
              <a:buSzPct val="100000"/>
              <a:buFont typeface="Calibri"/>
              <a:buAutoNum type="alphaLcPeriod"/>
            </a:pPr>
            <a:r>
              <a:rPr lang="en-US"/>
              <a:t>If placing queen doesn't lead to a solution then unmark this [row, column] (Backtrack) and go to step (a) to try other rows. </a:t>
            </a:r>
            <a:endParaRPr/>
          </a:p>
          <a:p>
            <a:pPr marL="685800" indent="-457200">
              <a:spcBef>
                <a:spcPts val="448"/>
              </a:spcBef>
              <a:buClr>
                <a:schemeClr val="dk1"/>
              </a:buClr>
              <a:buSzPct val="100000"/>
              <a:buFont typeface="Calibri"/>
              <a:buAutoNum type="arabicPeriod" startAt="4"/>
            </a:pPr>
            <a:r>
              <a:rPr lang="en-US"/>
              <a:t>If all rows have been tried and nothing worked, return false to trigger backtracking.</a:t>
            </a:r>
            <a:endParaRPr/>
          </a:p>
        </p:txBody>
      </p:sp>
    </p:spTree>
    <p:extLst>
      <p:ext uri="{BB962C8B-B14F-4D97-AF65-F5344CB8AC3E}">
        <p14:creationId xmlns:p14="http://schemas.microsoft.com/office/powerpoint/2010/main" val="38281819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rmAutofit/>
          </a:bodyPr>
          <a:lstStyle/>
          <a:p>
            <a:pPr algn="ctr">
              <a:spcBef>
                <a:spcPts val="0"/>
              </a:spcBef>
              <a:buClr>
                <a:schemeClr val="dk1"/>
              </a:buClr>
              <a:buSzPts val="4400"/>
            </a:pPr>
            <a:endParaRPr/>
          </a:p>
        </p:txBody>
      </p:sp>
      <p:pic>
        <p:nvPicPr>
          <p:cNvPr id="148" name="Google Shape;148;p25"/>
          <p:cNvPicPr preferRelativeResize="0">
            <a:picLocks noGrp="1"/>
          </p:cNvPicPr>
          <p:nvPr>
            <p:ph type="body" idx="1"/>
          </p:nvPr>
        </p:nvPicPr>
        <p:blipFill rotWithShape="1">
          <a:blip r:embed="rId3">
            <a:alphaModFix/>
          </a:blip>
          <a:srcRect/>
          <a:stretch/>
        </p:blipFill>
        <p:spPr>
          <a:xfrm>
            <a:off x="3816561" y="1600201"/>
            <a:ext cx="4558879" cy="4525963"/>
          </a:xfrm>
          <a:prstGeom prst="rect">
            <a:avLst/>
          </a:prstGeom>
          <a:noFill/>
          <a:ln>
            <a:noFill/>
          </a:ln>
        </p:spPr>
      </p:pic>
    </p:spTree>
    <p:extLst>
      <p:ext uri="{BB962C8B-B14F-4D97-AF65-F5344CB8AC3E}">
        <p14:creationId xmlns:p14="http://schemas.microsoft.com/office/powerpoint/2010/main" val="42920378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rmAutofit/>
          </a:bodyPr>
          <a:lstStyle/>
          <a:p>
            <a:pPr algn="ctr">
              <a:spcBef>
                <a:spcPts val="0"/>
              </a:spcBef>
              <a:buClr>
                <a:schemeClr val="dk1"/>
              </a:buClr>
              <a:buSzPts val="4400"/>
            </a:pPr>
            <a:endParaRPr/>
          </a:p>
        </p:txBody>
      </p:sp>
      <p:sp>
        <p:nvSpPr>
          <p:cNvPr id="154" name="Google Shape;154;p26"/>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rmAutofit fontScale="92500" lnSpcReduction="20000"/>
          </a:bodyPr>
          <a:lstStyle/>
          <a:p>
            <a:pPr marL="0" indent="0">
              <a:spcBef>
                <a:spcPts val="0"/>
              </a:spcBef>
              <a:buClr>
                <a:schemeClr val="dk1"/>
              </a:buClr>
              <a:buSzPct val="100000"/>
              <a:buNone/>
            </a:pPr>
            <a:r>
              <a:rPr lang="en-US"/>
              <a:t>Input:</a:t>
            </a:r>
            <a:endParaRPr/>
          </a:p>
          <a:p>
            <a:pPr marL="0" indent="0">
              <a:spcBef>
                <a:spcPts val="448"/>
              </a:spcBef>
              <a:buClr>
                <a:schemeClr val="dk1"/>
              </a:buClr>
              <a:buSzPct val="100000"/>
              <a:buNone/>
            </a:pPr>
            <a:r>
              <a:rPr lang="en-US"/>
              <a:t>A single integer n</a:t>
            </a:r>
            <a:endParaRPr/>
          </a:p>
          <a:p>
            <a:pPr marL="0" indent="0">
              <a:spcBef>
                <a:spcPts val="448"/>
              </a:spcBef>
              <a:buClr>
                <a:schemeClr val="dk1"/>
              </a:buClr>
              <a:buSzPct val="100000"/>
              <a:buNone/>
            </a:pPr>
            <a:r>
              <a:rPr lang="en-US"/>
              <a:t>Output:</a:t>
            </a:r>
            <a:endParaRPr/>
          </a:p>
          <a:p>
            <a:pPr marL="0" indent="0">
              <a:spcBef>
                <a:spcPts val="448"/>
              </a:spcBef>
              <a:buClr>
                <a:schemeClr val="dk1"/>
              </a:buClr>
              <a:buSzPct val="100000"/>
              <a:buNone/>
            </a:pPr>
            <a:r>
              <a:rPr lang="en-US"/>
              <a:t>n x n matrix, where one denotes queen, and 0 for an empty cell.</a:t>
            </a:r>
            <a:endParaRPr/>
          </a:p>
          <a:p>
            <a:pPr marL="0" indent="0">
              <a:spcBef>
                <a:spcPts val="448"/>
              </a:spcBef>
              <a:buClr>
                <a:schemeClr val="dk1"/>
              </a:buClr>
              <a:buSzPct val="100000"/>
              <a:buNone/>
            </a:pPr>
            <a:r>
              <a:rPr lang="en-US"/>
              <a:t>Test Case 1:</a:t>
            </a:r>
            <a:endParaRPr/>
          </a:p>
          <a:p>
            <a:pPr marL="0" indent="0">
              <a:spcBef>
                <a:spcPts val="448"/>
              </a:spcBef>
              <a:buClr>
                <a:schemeClr val="dk1"/>
              </a:buClr>
              <a:buSzPct val="100000"/>
              <a:buNone/>
            </a:pPr>
            <a:r>
              <a:rPr lang="en-US"/>
              <a:t>Input:</a:t>
            </a:r>
            <a:endParaRPr/>
          </a:p>
          <a:p>
            <a:pPr marL="0" indent="0">
              <a:spcBef>
                <a:spcPts val="448"/>
              </a:spcBef>
              <a:buClr>
                <a:schemeClr val="dk1"/>
              </a:buClr>
              <a:buSzPct val="100000"/>
              <a:buNone/>
            </a:pPr>
            <a:r>
              <a:rPr lang="en-US"/>
              <a:t>4</a:t>
            </a:r>
            <a:endParaRPr/>
          </a:p>
          <a:p>
            <a:pPr marL="0" indent="0">
              <a:spcBef>
                <a:spcPts val="448"/>
              </a:spcBef>
              <a:buClr>
                <a:schemeClr val="dk1"/>
              </a:buClr>
              <a:buSzPct val="100000"/>
              <a:buNone/>
            </a:pPr>
            <a:r>
              <a:rPr lang="en-US"/>
              <a:t>Output:</a:t>
            </a:r>
            <a:endParaRPr/>
          </a:p>
          <a:p>
            <a:pPr marL="0" indent="0">
              <a:spcBef>
                <a:spcPts val="448"/>
              </a:spcBef>
              <a:buClr>
                <a:schemeClr val="dk1"/>
              </a:buClr>
              <a:buSzPct val="100000"/>
              <a:buNone/>
            </a:pPr>
            <a:r>
              <a:rPr lang="en-US"/>
              <a:t>0 1 0 0</a:t>
            </a:r>
            <a:endParaRPr/>
          </a:p>
          <a:p>
            <a:pPr marL="0" indent="0">
              <a:spcBef>
                <a:spcPts val="448"/>
              </a:spcBef>
              <a:buClr>
                <a:schemeClr val="dk1"/>
              </a:buClr>
              <a:buSzPct val="100000"/>
              <a:buNone/>
            </a:pPr>
            <a:r>
              <a:rPr lang="en-US"/>
              <a:t>0 0 0 1</a:t>
            </a:r>
            <a:endParaRPr/>
          </a:p>
          <a:p>
            <a:pPr marL="0" indent="0">
              <a:spcBef>
                <a:spcPts val="448"/>
              </a:spcBef>
              <a:buClr>
                <a:schemeClr val="dk1"/>
              </a:buClr>
              <a:buSzPct val="100000"/>
              <a:buNone/>
            </a:pPr>
            <a:r>
              <a:rPr lang="en-US"/>
              <a:t>1 0 0 0</a:t>
            </a:r>
            <a:endParaRPr/>
          </a:p>
          <a:p>
            <a:pPr marL="0" indent="0">
              <a:spcBef>
                <a:spcPts val="448"/>
              </a:spcBef>
              <a:buClr>
                <a:schemeClr val="dk1"/>
              </a:buClr>
              <a:buSzPct val="100000"/>
              <a:buNone/>
            </a:pPr>
            <a:r>
              <a:rPr lang="en-US"/>
              <a:t>0 0 1 0</a:t>
            </a:r>
            <a:endParaRPr/>
          </a:p>
        </p:txBody>
      </p:sp>
    </p:spTree>
    <p:extLst>
      <p:ext uri="{BB962C8B-B14F-4D97-AF65-F5344CB8AC3E}">
        <p14:creationId xmlns:p14="http://schemas.microsoft.com/office/powerpoint/2010/main" val="3354310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7"/>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rmAutofit/>
          </a:bodyPr>
          <a:lstStyle/>
          <a:p>
            <a:pPr algn="ctr">
              <a:spcBef>
                <a:spcPts val="0"/>
              </a:spcBef>
              <a:buClr>
                <a:schemeClr val="dk1"/>
              </a:buClr>
              <a:buSzPts val="4400"/>
            </a:pPr>
            <a:endParaRPr/>
          </a:p>
        </p:txBody>
      </p:sp>
      <p:pic>
        <p:nvPicPr>
          <p:cNvPr id="160" name="Google Shape;160;p27"/>
          <p:cNvPicPr preferRelativeResize="0">
            <a:picLocks noGrp="1"/>
          </p:cNvPicPr>
          <p:nvPr>
            <p:ph type="body" idx="1"/>
          </p:nvPr>
        </p:nvPicPr>
        <p:blipFill rotWithShape="1">
          <a:blip r:embed="rId3">
            <a:alphaModFix/>
          </a:blip>
          <a:srcRect/>
          <a:stretch/>
        </p:blipFill>
        <p:spPr>
          <a:xfrm>
            <a:off x="3511503" y="1600201"/>
            <a:ext cx="5168995" cy="4525963"/>
          </a:xfrm>
          <a:prstGeom prst="rect">
            <a:avLst/>
          </a:prstGeom>
          <a:noFill/>
          <a:ln>
            <a:noFill/>
          </a:ln>
        </p:spPr>
      </p:pic>
    </p:spTree>
    <p:extLst>
      <p:ext uri="{BB962C8B-B14F-4D97-AF65-F5344CB8AC3E}">
        <p14:creationId xmlns:p14="http://schemas.microsoft.com/office/powerpoint/2010/main" val="5883666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8"/>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rmAutofit/>
          </a:bodyPr>
          <a:lstStyle/>
          <a:p>
            <a:pPr algn="ctr">
              <a:spcBef>
                <a:spcPts val="0"/>
              </a:spcBef>
              <a:buClr>
                <a:schemeClr val="dk1"/>
              </a:buClr>
              <a:buSzPts val="4400"/>
            </a:pPr>
            <a:endParaRPr/>
          </a:p>
        </p:txBody>
      </p:sp>
      <p:pic>
        <p:nvPicPr>
          <p:cNvPr id="166" name="Google Shape;166;p28"/>
          <p:cNvPicPr preferRelativeResize="0">
            <a:picLocks noGrp="1"/>
          </p:cNvPicPr>
          <p:nvPr>
            <p:ph type="body" idx="1"/>
          </p:nvPr>
        </p:nvPicPr>
        <p:blipFill rotWithShape="1">
          <a:blip r:embed="rId3">
            <a:alphaModFix/>
          </a:blip>
          <a:srcRect/>
          <a:stretch/>
        </p:blipFill>
        <p:spPr>
          <a:xfrm>
            <a:off x="2487307" y="1600201"/>
            <a:ext cx="7217386" cy="4525963"/>
          </a:xfrm>
          <a:prstGeom prst="rect">
            <a:avLst/>
          </a:prstGeom>
          <a:noFill/>
          <a:ln>
            <a:noFill/>
          </a:ln>
        </p:spPr>
      </p:pic>
    </p:spTree>
    <p:extLst>
      <p:ext uri="{BB962C8B-B14F-4D97-AF65-F5344CB8AC3E}">
        <p14:creationId xmlns:p14="http://schemas.microsoft.com/office/powerpoint/2010/main" val="1570994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are recursive functions different from normal non-recursive functions?</a:t>
            </a:r>
            <a:endParaRPr lang="en-US" dirty="0"/>
          </a:p>
        </p:txBody>
      </p:sp>
      <p:pic>
        <p:nvPicPr>
          <p:cNvPr id="4" name="Content Placeholder 3"/>
          <p:cNvPicPr>
            <a:picLocks noGrp="1" noChangeAspect="1"/>
          </p:cNvPicPr>
          <p:nvPr>
            <p:ph idx="1"/>
          </p:nvPr>
        </p:nvPicPr>
        <p:blipFill>
          <a:blip r:embed="rId2"/>
          <a:stretch>
            <a:fillRect/>
          </a:stretch>
        </p:blipFill>
        <p:spPr>
          <a:xfrm>
            <a:off x="2453780" y="1518407"/>
            <a:ext cx="5901656" cy="5006698"/>
          </a:xfrm>
          <a:prstGeom prst="rect">
            <a:avLst/>
          </a:prstGeom>
        </p:spPr>
      </p:pic>
    </p:spTree>
    <p:extLst>
      <p:ext uri="{BB962C8B-B14F-4D97-AF65-F5344CB8AC3E}">
        <p14:creationId xmlns:p14="http://schemas.microsoft.com/office/powerpoint/2010/main" val="3941883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B487E-A492-4229-A303-A703FB670FE1}"/>
              </a:ext>
            </a:extLst>
          </p:cNvPr>
          <p:cNvSpPr>
            <a:spLocks noGrp="1"/>
          </p:cNvSpPr>
          <p:nvPr>
            <p:ph type="title"/>
          </p:nvPr>
        </p:nvSpPr>
        <p:spPr>
          <a:xfrm>
            <a:off x="1945641" y="116790"/>
            <a:ext cx="8186419" cy="1428115"/>
          </a:xfrm>
        </p:spPr>
        <p:txBody>
          <a:bodyPr/>
          <a:lstStyle/>
          <a:p>
            <a:r>
              <a:rPr lang="en-US" dirty="0"/>
              <a:t>Working of recursion</a:t>
            </a:r>
            <a:endParaRPr lang="x-none" dirty="0"/>
          </a:p>
        </p:txBody>
      </p:sp>
      <p:sp>
        <p:nvSpPr>
          <p:cNvPr id="3" name="Text Placeholder 2">
            <a:extLst>
              <a:ext uri="{FF2B5EF4-FFF2-40B4-BE49-F238E27FC236}">
                <a16:creationId xmlns:a16="http://schemas.microsoft.com/office/drawing/2014/main" id="{5AA15B71-EFE0-453B-A9B8-AE4A17B35961}"/>
              </a:ext>
            </a:extLst>
          </p:cNvPr>
          <p:cNvSpPr>
            <a:spLocks noGrp="1"/>
          </p:cNvSpPr>
          <p:nvPr>
            <p:ph type="body" idx="1"/>
          </p:nvPr>
        </p:nvSpPr>
        <p:spPr/>
        <p:txBody>
          <a:bodyPr/>
          <a:lstStyle/>
          <a:p>
            <a:endParaRPr lang="en-US" dirty="0"/>
          </a:p>
          <a:p>
            <a:pPr marL="571500" indent="-342900"/>
            <a:r>
              <a:rPr lang="en-US" dirty="0"/>
              <a:t>Stack frame – </a:t>
            </a:r>
            <a:r>
              <a:rPr lang="en-US" b="1" dirty="0"/>
              <a:t>our activation record</a:t>
            </a:r>
          </a:p>
          <a:p>
            <a:pPr marL="571500" indent="-342900"/>
            <a:r>
              <a:rPr lang="en-US" dirty="0"/>
              <a:t>keeps the information about local variables, formal parameters, return address and all information passed to the caller function.</a:t>
            </a:r>
          </a:p>
          <a:p>
            <a:endParaRPr lang="en-US" dirty="0"/>
          </a:p>
          <a:p>
            <a:endParaRPr lang="x-none" dirty="0"/>
          </a:p>
        </p:txBody>
      </p:sp>
    </p:spTree>
    <p:extLst>
      <p:ext uri="{BB962C8B-B14F-4D97-AF65-F5344CB8AC3E}">
        <p14:creationId xmlns:p14="http://schemas.microsoft.com/office/powerpoint/2010/main" val="69583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55240" y="0"/>
            <a:ext cx="6857220" cy="5389926"/>
          </a:xfrm>
          <a:prstGeom prst="rect">
            <a:avLst/>
          </a:prstGeom>
        </p:spPr>
      </p:pic>
      <p:pic>
        <p:nvPicPr>
          <p:cNvPr id="5" name="Picture 4"/>
          <p:cNvPicPr>
            <a:picLocks noChangeAspect="1"/>
          </p:cNvPicPr>
          <p:nvPr/>
        </p:nvPicPr>
        <p:blipFill>
          <a:blip r:embed="rId3"/>
          <a:stretch>
            <a:fillRect/>
          </a:stretch>
        </p:blipFill>
        <p:spPr>
          <a:xfrm>
            <a:off x="6971251" y="314585"/>
            <a:ext cx="3908671" cy="5570333"/>
          </a:xfrm>
          <a:prstGeom prst="rect">
            <a:avLst/>
          </a:prstGeom>
        </p:spPr>
      </p:pic>
    </p:spTree>
    <p:extLst>
      <p:ext uri="{BB962C8B-B14F-4D97-AF65-F5344CB8AC3E}">
        <p14:creationId xmlns:p14="http://schemas.microsoft.com/office/powerpoint/2010/main" val="2424839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Calculate n raised to the power p.</a:t>
            </a:r>
            <a:endParaRPr lang="en-US" dirty="0"/>
          </a:p>
        </p:txBody>
      </p:sp>
      <p:pic>
        <p:nvPicPr>
          <p:cNvPr id="4" name="Content Placeholder 3"/>
          <p:cNvPicPr>
            <a:picLocks noGrp="1" noChangeAspect="1"/>
          </p:cNvPicPr>
          <p:nvPr>
            <p:ph idx="1"/>
          </p:nvPr>
        </p:nvPicPr>
        <p:blipFill>
          <a:blip r:embed="rId2"/>
          <a:stretch>
            <a:fillRect/>
          </a:stretch>
        </p:blipFill>
        <p:spPr>
          <a:xfrm>
            <a:off x="242257" y="1603316"/>
            <a:ext cx="5091887" cy="2721208"/>
          </a:xfrm>
          <a:prstGeom prst="rect">
            <a:avLst/>
          </a:prstGeom>
        </p:spPr>
      </p:pic>
      <p:pic>
        <p:nvPicPr>
          <p:cNvPr id="5" name="Picture 4"/>
          <p:cNvPicPr>
            <a:picLocks noChangeAspect="1"/>
          </p:cNvPicPr>
          <p:nvPr/>
        </p:nvPicPr>
        <p:blipFill>
          <a:blip r:embed="rId3"/>
          <a:stretch>
            <a:fillRect/>
          </a:stretch>
        </p:blipFill>
        <p:spPr>
          <a:xfrm>
            <a:off x="5725486" y="1603316"/>
            <a:ext cx="4641078" cy="5122309"/>
          </a:xfrm>
          <a:prstGeom prst="rect">
            <a:avLst/>
          </a:prstGeom>
        </p:spPr>
      </p:pic>
      <p:pic>
        <p:nvPicPr>
          <p:cNvPr id="6" name="Picture 5"/>
          <p:cNvPicPr>
            <a:picLocks noChangeAspect="1"/>
          </p:cNvPicPr>
          <p:nvPr/>
        </p:nvPicPr>
        <p:blipFill>
          <a:blip r:embed="rId4"/>
          <a:stretch>
            <a:fillRect/>
          </a:stretch>
        </p:blipFill>
        <p:spPr>
          <a:xfrm>
            <a:off x="2558175" y="2661889"/>
            <a:ext cx="2775969" cy="4026444"/>
          </a:xfrm>
          <a:prstGeom prst="rect">
            <a:avLst/>
          </a:prstGeom>
        </p:spPr>
      </p:pic>
    </p:spTree>
    <p:extLst>
      <p:ext uri="{BB962C8B-B14F-4D97-AF65-F5344CB8AC3E}">
        <p14:creationId xmlns:p14="http://schemas.microsoft.com/office/powerpoint/2010/main" val="4288743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13194" y="1565567"/>
            <a:ext cx="6121897" cy="3337799"/>
          </a:xfrm>
          <a:prstGeom prst="rect">
            <a:avLst/>
          </a:prstGeom>
        </p:spPr>
      </p:pic>
      <p:pic>
        <p:nvPicPr>
          <p:cNvPr id="5" name="Picture 4"/>
          <p:cNvPicPr>
            <a:picLocks noChangeAspect="1"/>
          </p:cNvPicPr>
          <p:nvPr/>
        </p:nvPicPr>
        <p:blipFill>
          <a:blip r:embed="rId3"/>
          <a:stretch>
            <a:fillRect/>
          </a:stretch>
        </p:blipFill>
        <p:spPr>
          <a:xfrm>
            <a:off x="6009545" y="63937"/>
            <a:ext cx="5042951" cy="5703204"/>
          </a:xfrm>
          <a:prstGeom prst="rect">
            <a:avLst/>
          </a:prstGeom>
        </p:spPr>
      </p:pic>
    </p:spTree>
    <p:extLst>
      <p:ext uri="{BB962C8B-B14F-4D97-AF65-F5344CB8AC3E}">
        <p14:creationId xmlns:p14="http://schemas.microsoft.com/office/powerpoint/2010/main" val="34448097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1232</Words>
  <Application>Microsoft Office PowerPoint</Application>
  <PresentationFormat>Widescreen</PresentationFormat>
  <Paragraphs>171</Paragraphs>
  <Slides>49</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Open Sans</vt:lpstr>
      <vt:lpstr>PT Sans</vt:lpstr>
      <vt:lpstr>Office Theme</vt:lpstr>
      <vt:lpstr>CS 2001 Data Structures</vt:lpstr>
      <vt:lpstr>Agenda</vt:lpstr>
      <vt:lpstr>What is recursion?</vt:lpstr>
      <vt:lpstr>PowerPoint Presentation</vt:lpstr>
      <vt:lpstr>How are recursive functions different from normal non-recursive functions?</vt:lpstr>
      <vt:lpstr>Working of recursion</vt:lpstr>
      <vt:lpstr>PowerPoint Presentation</vt:lpstr>
      <vt:lpstr>Calculate n raised to the power p.</vt:lpstr>
      <vt:lpstr>PowerPoint Presentation</vt:lpstr>
      <vt:lpstr>PowerPoint Presentation</vt:lpstr>
      <vt:lpstr>Given array is sorted or not</vt:lpstr>
      <vt:lpstr>Print numbers till n..</vt:lpstr>
      <vt:lpstr>Increasing order</vt:lpstr>
      <vt:lpstr>Stack Frame View</vt:lpstr>
      <vt:lpstr>PowerPoint Presentation</vt:lpstr>
      <vt:lpstr>Recursive Function </vt:lpstr>
      <vt:lpstr>Stack frame in-depth view</vt:lpstr>
      <vt:lpstr>Find the first and last occurrence of an element using recursion</vt:lpstr>
      <vt:lpstr>Classification of Recursion </vt:lpstr>
      <vt:lpstr>Tail Recursion</vt:lpstr>
      <vt:lpstr>Non tail recursion example</vt:lpstr>
      <vt:lpstr>Tail vs Non Tail Recursion</vt:lpstr>
      <vt:lpstr>Direct Recursion vs Indirect Recursion</vt:lpstr>
      <vt:lpstr>Nested Recursion </vt:lpstr>
      <vt:lpstr>Excessive Recursion</vt:lpstr>
      <vt:lpstr>Excessive Recursion</vt:lpstr>
      <vt:lpstr>Excessive Recursion: Example</vt:lpstr>
      <vt:lpstr>Comparison:</vt:lpstr>
      <vt:lpstr>Memoizable Fibonacci recursive:</vt:lpstr>
      <vt:lpstr>Iterative Method:</vt:lpstr>
      <vt:lpstr>Conclusion</vt:lpstr>
      <vt:lpstr>N-Queen Problem</vt:lpstr>
      <vt:lpstr>N-Queen Problem</vt:lpstr>
      <vt:lpstr>Back Tracking</vt:lpstr>
      <vt:lpstr>Backtracking Algorithm</vt:lpstr>
      <vt:lpstr>Backtracking Algorithm</vt:lpstr>
      <vt:lpstr>Example to understand Backtracking</vt:lpstr>
      <vt:lpstr>Rat in a maze</vt:lpstr>
      <vt:lpstr>PowerPoint Presentation</vt:lpstr>
      <vt:lpstr>PowerPoint Presentation</vt:lpstr>
      <vt:lpstr>N-Queen Problem</vt:lpstr>
      <vt:lpstr>N-Queen Problem</vt:lpstr>
      <vt:lpstr>Back Tracking</vt:lpstr>
      <vt:lpstr>Backtracking Algorithm</vt:lpstr>
      <vt:lpstr>Backtracking Algorithm</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2001 Data Structures</dc:title>
  <dc:creator>hp</dc:creator>
  <cp:lastModifiedBy>mubashra fayyaz</cp:lastModifiedBy>
  <cp:revision>9</cp:revision>
  <dcterms:created xsi:type="dcterms:W3CDTF">2021-09-19T18:44:49Z</dcterms:created>
  <dcterms:modified xsi:type="dcterms:W3CDTF">2024-09-26T05:03:07Z</dcterms:modified>
</cp:coreProperties>
</file>